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1" r:id="rId2"/>
    <p:sldMasterId id="2147483665" r:id="rId3"/>
    <p:sldMasterId id="2147483660" r:id="rId4"/>
  </p:sldMasterIdLst>
  <p:notesMasterIdLst>
    <p:notesMasterId r:id="rId50"/>
  </p:notesMasterIdLst>
  <p:handoutMasterIdLst>
    <p:handoutMasterId r:id="rId51"/>
  </p:handoutMasterIdLst>
  <p:sldIdLst>
    <p:sldId id="599" r:id="rId5"/>
    <p:sldId id="600" r:id="rId6"/>
    <p:sldId id="601" r:id="rId7"/>
    <p:sldId id="703" r:id="rId8"/>
    <p:sldId id="704" r:id="rId9"/>
    <p:sldId id="705" r:id="rId10"/>
    <p:sldId id="708" r:id="rId11"/>
    <p:sldId id="707" r:id="rId12"/>
    <p:sldId id="638" r:id="rId13"/>
    <p:sldId id="677" r:id="rId14"/>
    <p:sldId id="710" r:id="rId15"/>
    <p:sldId id="674" r:id="rId16"/>
    <p:sldId id="691" r:id="rId17"/>
    <p:sldId id="709" r:id="rId18"/>
    <p:sldId id="681" r:id="rId19"/>
    <p:sldId id="639" r:id="rId20"/>
    <p:sldId id="679" r:id="rId21"/>
    <p:sldId id="689" r:id="rId22"/>
    <p:sldId id="711" r:id="rId23"/>
    <p:sldId id="712" r:id="rId24"/>
    <p:sldId id="713" r:id="rId25"/>
    <p:sldId id="678" r:id="rId26"/>
    <p:sldId id="714" r:id="rId27"/>
    <p:sldId id="716" r:id="rId28"/>
    <p:sldId id="692" r:id="rId29"/>
    <p:sldId id="715" r:id="rId30"/>
    <p:sldId id="682" r:id="rId31"/>
    <p:sldId id="683" r:id="rId32"/>
    <p:sldId id="684" r:id="rId33"/>
    <p:sldId id="717" r:id="rId34"/>
    <p:sldId id="640" r:id="rId35"/>
    <p:sldId id="718" r:id="rId36"/>
    <p:sldId id="719" r:id="rId37"/>
    <p:sldId id="720" r:id="rId38"/>
    <p:sldId id="721" r:id="rId39"/>
    <p:sldId id="722" r:id="rId40"/>
    <p:sldId id="723" r:id="rId41"/>
    <p:sldId id="724" r:id="rId42"/>
    <p:sldId id="641" r:id="rId43"/>
    <p:sldId id="725" r:id="rId44"/>
    <p:sldId id="726" r:id="rId45"/>
    <p:sldId id="727" r:id="rId46"/>
    <p:sldId id="686" r:id="rId47"/>
    <p:sldId id="690" r:id="rId48"/>
    <p:sldId id="667" r:id="rId49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irl@itcast.cn" initials="l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D9FF"/>
    <a:srgbClr val="EBF5FF"/>
    <a:srgbClr val="FF5F49"/>
    <a:srgbClr val="79AFFF"/>
    <a:srgbClr val="EBD9FF"/>
    <a:srgbClr val="FBD5D5"/>
    <a:srgbClr val="17375E"/>
    <a:srgbClr val="EFF7FF"/>
    <a:srgbClr val="E6F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C2FFA5D-87B4-456A-9821-1D502468CF0F}" styleName="主题样式 1 - 个性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4"/>
    <p:restoredTop sz="94629"/>
  </p:normalViewPr>
  <p:slideViewPr>
    <p:cSldViewPr>
      <p:cViewPr>
        <p:scale>
          <a:sx n="200" d="100"/>
          <a:sy n="200" d="100"/>
        </p:scale>
        <p:origin x="144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3876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50" Type="http://schemas.openxmlformats.org/officeDocument/2006/relationships/notesMaster" Target="notesMasters/notesMaster1.xml"/><Relationship Id="rId51" Type="http://schemas.openxmlformats.org/officeDocument/2006/relationships/handoutMaster" Target="handoutMasters/handoutMaster1.xml"/><Relationship Id="rId52" Type="http://schemas.openxmlformats.org/officeDocument/2006/relationships/commentAuthors" Target="commentAuthors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Calibri" pitchFamily="34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1B71F79F-4065-CD4F-B030-8AC9BC5EDD8C}" type="datetimeFigureOut">
              <a:rPr lang="zh-CN" altLang="en-US"/>
              <a:pPr>
                <a:defRPr/>
              </a:pPr>
              <a:t>19/2/13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Calibri" pitchFamily="34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D3D60977-06C0-474F-AF9C-D6EAEC0E5E4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0626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9.png>
</file>

<file path=ppt/media/image20.png>
</file>

<file path=ppt/media/image21.tiff>
</file>

<file path=ppt/media/image22.jpg>
</file>

<file path=ppt/media/image23.png>
</file>

<file path=ppt/media/image24.tiff>
</file>

<file path=ppt/media/image25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itchFamily="34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C49E8CC4-97BD-D24C-B341-9DDAC8C5942D}" type="datetimeFigureOut">
              <a:rPr lang="zh-CN" altLang="en-US"/>
              <a:pPr>
                <a:defRPr/>
              </a:pPr>
              <a:t>19/2/13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itchFamily="34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14D5F60-C347-6D40-8E94-8EE9446EB09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4223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7462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450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286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7984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8200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1023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9266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emf"/><Relationship Id="rId20" Type="http://schemas.openxmlformats.org/officeDocument/2006/relationships/image" Target="../media/image18.emf"/><Relationship Id="rId10" Type="http://schemas.openxmlformats.org/officeDocument/2006/relationships/image" Target="../media/image8.emf"/><Relationship Id="rId11" Type="http://schemas.openxmlformats.org/officeDocument/2006/relationships/image" Target="../media/image9.emf"/><Relationship Id="rId12" Type="http://schemas.openxmlformats.org/officeDocument/2006/relationships/image" Target="../media/image10.emf"/><Relationship Id="rId13" Type="http://schemas.openxmlformats.org/officeDocument/2006/relationships/image" Target="../media/image11.emf"/><Relationship Id="rId14" Type="http://schemas.openxmlformats.org/officeDocument/2006/relationships/image" Target="../media/image12.emf"/><Relationship Id="rId15" Type="http://schemas.openxmlformats.org/officeDocument/2006/relationships/image" Target="../media/image13.emf"/><Relationship Id="rId16" Type="http://schemas.openxmlformats.org/officeDocument/2006/relationships/image" Target="../media/image14.emf"/><Relationship Id="rId17" Type="http://schemas.openxmlformats.org/officeDocument/2006/relationships/image" Target="../media/image15.emf"/><Relationship Id="rId18" Type="http://schemas.openxmlformats.org/officeDocument/2006/relationships/image" Target="../media/image16.emf"/><Relationship Id="rId19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png"/><Relationship Id="rId6" Type="http://schemas.openxmlformats.org/officeDocument/2006/relationships/image" Target="../media/image4.emf"/><Relationship Id="rId7" Type="http://schemas.openxmlformats.org/officeDocument/2006/relationships/image" Target="../media/image5.emf"/><Relationship Id="rId8" Type="http://schemas.openxmlformats.org/officeDocument/2006/relationships/image" Target="../media/image6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6088" y="641350"/>
            <a:ext cx="3127375" cy="3440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027" name="Picture 4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638" y="1065213"/>
            <a:ext cx="2200275" cy="2454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4" name="椭圆 3"/>
          <p:cNvSpPr/>
          <p:nvPr userDrawn="1"/>
        </p:nvSpPr>
        <p:spPr bwMode="auto">
          <a:xfrm>
            <a:off x="6381750" y="1384300"/>
            <a:ext cx="463550" cy="46355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sp>
        <p:nvSpPr>
          <p:cNvPr id="5" name="椭圆 4"/>
          <p:cNvSpPr/>
          <p:nvPr userDrawn="1"/>
        </p:nvSpPr>
        <p:spPr bwMode="auto">
          <a:xfrm>
            <a:off x="2451100" y="1749425"/>
            <a:ext cx="184150" cy="184150"/>
          </a:xfrm>
          <a:prstGeom prst="ellipse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sp>
        <p:nvSpPr>
          <p:cNvPr id="6" name="椭圆 10"/>
          <p:cNvSpPr>
            <a:spLocks noChangeArrowheads="1"/>
          </p:cNvSpPr>
          <p:nvPr userDrawn="1"/>
        </p:nvSpPr>
        <p:spPr bwMode="auto">
          <a:xfrm>
            <a:off x="5240338" y="3937000"/>
            <a:ext cx="219075" cy="219075"/>
          </a:xfrm>
          <a:prstGeom prst="ellipse">
            <a:avLst/>
          </a:prstGeom>
          <a:solidFill>
            <a:srgbClr val="C00000"/>
          </a:solidFill>
          <a:ln>
            <a:noFill/>
          </a:ln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mtClean="0">
              <a:latin typeface="+mn-ea"/>
              <a:ea typeface="+mn-ea"/>
              <a:cs typeface="+mn-cs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3265488" y="1939925"/>
            <a:ext cx="128587" cy="130175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pic>
        <p:nvPicPr>
          <p:cNvPr id="1032" name="图片 1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2338" y="1581150"/>
            <a:ext cx="2174875" cy="595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5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7163" y="1460500"/>
            <a:ext cx="212725" cy="290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pSp>
        <p:nvGrpSpPr>
          <p:cNvPr id="1034" name="组合 43"/>
          <p:cNvGrpSpPr>
            <a:grpSpLocks/>
          </p:cNvGrpSpPr>
          <p:nvPr userDrawn="1"/>
        </p:nvGrpSpPr>
        <p:grpSpPr bwMode="auto">
          <a:xfrm>
            <a:off x="6100763" y="1751013"/>
            <a:ext cx="130175" cy="128587"/>
            <a:chOff x="6101548" y="1750326"/>
            <a:chExt cx="129654" cy="129654"/>
          </a:xfrm>
        </p:grpSpPr>
        <p:sp>
          <p:nvSpPr>
            <p:cNvPr id="13" name="椭圆 12"/>
            <p:cNvSpPr/>
            <p:nvPr/>
          </p:nvSpPr>
          <p:spPr bwMode="auto">
            <a:xfrm>
              <a:off x="6101548" y="1750326"/>
              <a:ext cx="129654" cy="129654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6" name="Picture 6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25265" y="1772735"/>
              <a:ext cx="83801" cy="848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pic>
        <p:nvPicPr>
          <p:cNvPr id="1035" name="Picture 7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00" y="3994150"/>
            <a:ext cx="117475" cy="136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pSp>
        <p:nvGrpSpPr>
          <p:cNvPr id="1036" name="组合 41"/>
          <p:cNvGrpSpPr>
            <a:grpSpLocks/>
          </p:cNvGrpSpPr>
          <p:nvPr userDrawn="1"/>
        </p:nvGrpSpPr>
        <p:grpSpPr bwMode="auto">
          <a:xfrm>
            <a:off x="3040063" y="546100"/>
            <a:ext cx="225425" cy="225425"/>
            <a:chOff x="3039900" y="545911"/>
            <a:chExt cx="225188" cy="225188"/>
          </a:xfrm>
        </p:grpSpPr>
        <p:sp>
          <p:nvSpPr>
            <p:cNvPr id="17" name="椭圆 16"/>
            <p:cNvSpPr/>
            <p:nvPr/>
          </p:nvSpPr>
          <p:spPr bwMode="auto">
            <a:xfrm>
              <a:off x="3039900" y="545911"/>
              <a:ext cx="225188" cy="225188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6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2" name="Picture 8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1132" y="599829"/>
              <a:ext cx="142725" cy="1110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37" name="组合 37"/>
          <p:cNvGrpSpPr>
            <a:grpSpLocks/>
          </p:cNvGrpSpPr>
          <p:nvPr userDrawn="1"/>
        </p:nvGrpSpPr>
        <p:grpSpPr bwMode="auto">
          <a:xfrm>
            <a:off x="2586038" y="3022600"/>
            <a:ext cx="185737" cy="185738"/>
            <a:chOff x="2586251" y="3022980"/>
            <a:chExt cx="88710" cy="88710"/>
          </a:xfrm>
          <a:solidFill>
            <a:srgbClr val="C00000"/>
          </a:solidFill>
        </p:grpSpPr>
        <p:sp>
          <p:nvSpPr>
            <p:cNvPr id="20" name="椭圆 9"/>
            <p:cNvSpPr>
              <a:spLocks noChangeArrowheads="1"/>
            </p:cNvSpPr>
            <p:nvPr/>
          </p:nvSpPr>
          <p:spPr bwMode="auto">
            <a:xfrm>
              <a:off x="2586251" y="3022980"/>
              <a:ext cx="88710" cy="8871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>
                <a:buFont typeface="Arial" charset="0"/>
                <a:buNone/>
                <a:defRPr/>
              </a:pPr>
              <a:endParaRPr lang="zh-CN" altLang="en-US" smtClean="0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4" name="Picture 10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11596" y="3041493"/>
              <a:ext cx="45720" cy="51684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1038" name="Picture 11"/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063" y="1974850"/>
            <a:ext cx="71437" cy="77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3" name="椭圆 22"/>
          <p:cNvSpPr/>
          <p:nvPr userDrawn="1"/>
        </p:nvSpPr>
        <p:spPr bwMode="auto">
          <a:xfrm>
            <a:off x="7113588" y="2630488"/>
            <a:ext cx="250825" cy="249237"/>
          </a:xfrm>
          <a:prstGeom prst="ellipse">
            <a:avLst/>
          </a:prstGeom>
          <a:solidFill>
            <a:schemeClr val="tx1">
              <a:lumMod val="75000"/>
              <a:lumOff val="25000"/>
              <a:alpha val="8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pic>
        <p:nvPicPr>
          <p:cNvPr id="1040" name="Picture 15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500" y="2690813"/>
            <a:ext cx="133350" cy="128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pSp>
        <p:nvGrpSpPr>
          <p:cNvPr id="1041" name="组合 46"/>
          <p:cNvGrpSpPr>
            <a:grpSpLocks/>
          </p:cNvGrpSpPr>
          <p:nvPr userDrawn="1"/>
        </p:nvGrpSpPr>
        <p:grpSpPr bwMode="auto">
          <a:xfrm>
            <a:off x="2327275" y="3386138"/>
            <a:ext cx="258763" cy="258762"/>
            <a:chOff x="1798978" y="3519004"/>
            <a:chExt cx="259307" cy="259307"/>
          </a:xfrm>
        </p:grpSpPr>
        <p:sp>
          <p:nvSpPr>
            <p:cNvPr id="26" name="椭圆 25"/>
            <p:cNvSpPr/>
            <p:nvPr/>
          </p:nvSpPr>
          <p:spPr bwMode="auto">
            <a:xfrm>
              <a:off x="1798978" y="3519004"/>
              <a:ext cx="259307" cy="259307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2" name="Picture 2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1931" y="3616045"/>
              <a:ext cx="173401" cy="859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42" name="组合 38"/>
          <p:cNvGrpSpPr>
            <a:grpSpLocks/>
          </p:cNvGrpSpPr>
          <p:nvPr userDrawn="1"/>
        </p:nvGrpSpPr>
        <p:grpSpPr bwMode="auto">
          <a:xfrm>
            <a:off x="976313" y="1046163"/>
            <a:ext cx="300037" cy="300037"/>
            <a:chOff x="748396" y="764271"/>
            <a:chExt cx="300782" cy="300782"/>
          </a:xfrm>
        </p:grpSpPr>
        <p:sp>
          <p:nvSpPr>
            <p:cNvPr id="29" name="椭圆 28"/>
            <p:cNvSpPr/>
            <p:nvPr/>
          </p:nvSpPr>
          <p:spPr bwMode="auto">
            <a:xfrm>
              <a:off x="748396" y="764271"/>
              <a:ext cx="300782" cy="30078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0" name="Picture 4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730" y="856575"/>
              <a:ext cx="202114" cy="1161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43" name="组合 42"/>
          <p:cNvGrpSpPr>
            <a:grpSpLocks/>
          </p:cNvGrpSpPr>
          <p:nvPr userDrawn="1"/>
        </p:nvGrpSpPr>
        <p:grpSpPr bwMode="auto">
          <a:xfrm>
            <a:off x="1763713" y="4391025"/>
            <a:ext cx="300037" cy="300038"/>
            <a:chOff x="1365228" y="4292790"/>
            <a:chExt cx="300782" cy="300782"/>
          </a:xfrm>
        </p:grpSpPr>
        <p:sp>
          <p:nvSpPr>
            <p:cNvPr id="32" name="椭圆 31"/>
            <p:cNvSpPr/>
            <p:nvPr/>
          </p:nvSpPr>
          <p:spPr bwMode="auto">
            <a:xfrm>
              <a:off x="1365228" y="4292790"/>
              <a:ext cx="300782" cy="30078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8" name="Picture 5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7745" y="4364405"/>
              <a:ext cx="195748" cy="1575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44" name="组合 1"/>
          <p:cNvGrpSpPr>
            <a:grpSpLocks/>
          </p:cNvGrpSpPr>
          <p:nvPr userDrawn="1"/>
        </p:nvGrpSpPr>
        <p:grpSpPr bwMode="auto">
          <a:xfrm>
            <a:off x="1169988" y="2619375"/>
            <a:ext cx="300037" cy="300038"/>
            <a:chOff x="1169908" y="2618983"/>
            <a:chExt cx="300782" cy="300782"/>
          </a:xfrm>
        </p:grpSpPr>
        <p:sp>
          <p:nvSpPr>
            <p:cNvPr id="35" name="椭圆 34"/>
            <p:cNvSpPr/>
            <p:nvPr/>
          </p:nvSpPr>
          <p:spPr bwMode="auto">
            <a:xfrm>
              <a:off x="1169908" y="2618983"/>
              <a:ext cx="300782" cy="30078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6" name="Picture 6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4468" y="2690598"/>
              <a:ext cx="211661" cy="18142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45" name="组合 49"/>
          <p:cNvGrpSpPr>
            <a:grpSpLocks/>
          </p:cNvGrpSpPr>
          <p:nvPr userDrawn="1"/>
        </p:nvGrpSpPr>
        <p:grpSpPr bwMode="auto">
          <a:xfrm>
            <a:off x="7781925" y="4046538"/>
            <a:ext cx="320675" cy="320675"/>
            <a:chOff x="7874758" y="4418464"/>
            <a:chExt cx="320722" cy="320722"/>
          </a:xfrm>
        </p:grpSpPr>
        <p:sp>
          <p:nvSpPr>
            <p:cNvPr id="38" name="椭圆 37"/>
            <p:cNvSpPr/>
            <p:nvPr/>
          </p:nvSpPr>
          <p:spPr bwMode="auto">
            <a:xfrm>
              <a:off x="7874758" y="4418464"/>
              <a:ext cx="320722" cy="32072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4" name="Picture 7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16039" y="4486736"/>
              <a:ext cx="238160" cy="1841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pic>
        <p:nvPicPr>
          <p:cNvPr id="1046" name="Picture 9"/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675" y="1773238"/>
            <a:ext cx="127000" cy="136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pSp>
        <p:nvGrpSpPr>
          <p:cNvPr id="1047" name="组合 45"/>
          <p:cNvGrpSpPr>
            <a:grpSpLocks/>
          </p:cNvGrpSpPr>
          <p:nvPr userDrawn="1"/>
        </p:nvGrpSpPr>
        <p:grpSpPr bwMode="auto">
          <a:xfrm>
            <a:off x="6613525" y="3433763"/>
            <a:ext cx="258763" cy="258762"/>
            <a:chOff x="8470946" y="4206098"/>
            <a:chExt cx="259071" cy="259071"/>
          </a:xfrm>
        </p:grpSpPr>
        <p:sp>
          <p:nvSpPr>
            <p:cNvPr id="42" name="椭圆 41"/>
            <p:cNvSpPr/>
            <p:nvPr/>
          </p:nvSpPr>
          <p:spPr bwMode="auto">
            <a:xfrm>
              <a:off x="8470946" y="4206098"/>
              <a:ext cx="259071" cy="259071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2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2" name="Picture 10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31343" y="4263316"/>
              <a:ext cx="144635" cy="1446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48" name="组合 44"/>
          <p:cNvGrpSpPr>
            <a:grpSpLocks/>
          </p:cNvGrpSpPr>
          <p:nvPr userDrawn="1"/>
        </p:nvGrpSpPr>
        <p:grpSpPr bwMode="auto">
          <a:xfrm>
            <a:off x="7308850" y="912813"/>
            <a:ext cx="322263" cy="322262"/>
            <a:chOff x="7308304" y="912172"/>
            <a:chExt cx="323068" cy="323068"/>
          </a:xfrm>
        </p:grpSpPr>
        <p:sp>
          <p:nvSpPr>
            <p:cNvPr id="45" name="椭圆 44"/>
            <p:cNvSpPr/>
            <p:nvPr/>
          </p:nvSpPr>
          <p:spPr bwMode="auto">
            <a:xfrm>
              <a:off x="7308304" y="912172"/>
              <a:ext cx="323068" cy="323068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31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0" name="Picture 11"/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68780" y="990154"/>
              <a:ext cx="202117" cy="1671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黑体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黑体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黑体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组合 18"/>
          <p:cNvGrpSpPr>
            <a:grpSpLocks/>
          </p:cNvGrpSpPr>
          <p:nvPr userDrawn="1"/>
        </p:nvGrpSpPr>
        <p:grpSpPr bwMode="auto">
          <a:xfrm>
            <a:off x="493713" y="219075"/>
            <a:ext cx="92075" cy="314325"/>
            <a:chOff x="457200" y="427038"/>
            <a:chExt cx="127000" cy="431800"/>
          </a:xfrm>
        </p:grpSpPr>
        <p:sp>
          <p:nvSpPr>
            <p:cNvPr id="8" name="圆角矩形 1"/>
            <p:cNvSpPr>
              <a:spLocks noChangeArrowheads="1"/>
            </p:cNvSpPr>
            <p:nvPr/>
          </p:nvSpPr>
          <p:spPr bwMode="auto">
            <a:xfrm>
              <a:off x="457200" y="427038"/>
              <a:ext cx="127000" cy="126487"/>
            </a:xfrm>
            <a:prstGeom prst="roundRect">
              <a:avLst>
                <a:gd name="adj" fmla="val 1666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cs"/>
              </a:endParaRPr>
            </a:p>
          </p:txBody>
        </p:sp>
        <p:sp>
          <p:nvSpPr>
            <p:cNvPr id="9" name="圆角矩形 23"/>
            <p:cNvSpPr>
              <a:spLocks noChangeArrowheads="1"/>
            </p:cNvSpPr>
            <p:nvPr/>
          </p:nvSpPr>
          <p:spPr bwMode="auto">
            <a:xfrm>
              <a:off x="457200" y="579695"/>
              <a:ext cx="127000" cy="126487"/>
            </a:xfrm>
            <a:prstGeom prst="roundRect">
              <a:avLst>
                <a:gd name="adj" fmla="val 16667"/>
              </a:avLst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>
                <a:latin typeface="Segoe UI" pitchFamily="34" charset="0"/>
                <a:ea typeface="微软雅黑" pitchFamily="34" charset="-122"/>
                <a:cs typeface="+mn-cs"/>
              </a:endParaRPr>
            </a:p>
          </p:txBody>
        </p:sp>
        <p:sp>
          <p:nvSpPr>
            <p:cNvPr id="10" name="圆角矩形 24"/>
            <p:cNvSpPr>
              <a:spLocks noChangeArrowheads="1"/>
            </p:cNvSpPr>
            <p:nvPr/>
          </p:nvSpPr>
          <p:spPr bwMode="auto">
            <a:xfrm>
              <a:off x="457200" y="732351"/>
              <a:ext cx="127000" cy="126487"/>
            </a:xfrm>
            <a:prstGeom prst="roundRect">
              <a:avLst>
                <a:gd name="adj" fmla="val 1666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cs"/>
              </a:endParaRPr>
            </a:p>
          </p:txBody>
        </p:sp>
      </p:grpSp>
      <p:sp>
        <p:nvSpPr>
          <p:cNvPr id="11" name="矩形 10"/>
          <p:cNvSpPr/>
          <p:nvPr userDrawn="1"/>
        </p:nvSpPr>
        <p:spPr bwMode="auto">
          <a:xfrm>
            <a:off x="8167688" y="5049838"/>
            <a:ext cx="976312" cy="9366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Segoe UI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052" name="圆角矩形 3"/>
          <p:cNvSpPr>
            <a:spLocks/>
          </p:cNvSpPr>
          <p:nvPr userDrawn="1"/>
        </p:nvSpPr>
        <p:spPr bwMode="auto">
          <a:xfrm>
            <a:off x="7375525" y="-19050"/>
            <a:ext cx="1281113" cy="627063"/>
          </a:xfrm>
          <a:custGeom>
            <a:avLst/>
            <a:gdLst>
              <a:gd name="T0" fmla="*/ 89880426 w 1180531"/>
              <a:gd name="T1" fmla="*/ 0 h 577560"/>
              <a:gd name="T2" fmla="*/ 89880426 w 1180531"/>
              <a:gd name="T3" fmla="*/ 36089051 h 577560"/>
              <a:gd name="T4" fmla="*/ 81085461 w 1180531"/>
              <a:gd name="T5" fmla="*/ 45111777 h 577560"/>
              <a:gd name="T6" fmla="*/ 8794875 w 1180531"/>
              <a:gd name="T7" fmla="*/ 45111777 h 577560"/>
              <a:gd name="T8" fmla="*/ 0 w 1180531"/>
              <a:gd name="T9" fmla="*/ 36089051 h 577560"/>
              <a:gd name="T10" fmla="*/ 0 w 1180531"/>
              <a:gd name="T11" fmla="*/ 0 h 5775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180531" h="577560">
                <a:moveTo>
                  <a:pt x="1180531" y="0"/>
                </a:moveTo>
                <a:lnTo>
                  <a:pt x="1180531" y="462045"/>
                </a:lnTo>
                <a:cubicBezTo>
                  <a:pt x="1180531" y="525842"/>
                  <a:pt x="1128813" y="577560"/>
                  <a:pt x="1065016" y="577560"/>
                </a:cubicBezTo>
                <a:lnTo>
                  <a:pt x="115515" y="577560"/>
                </a:lnTo>
                <a:cubicBezTo>
                  <a:pt x="51718" y="577560"/>
                  <a:pt x="0" y="525842"/>
                  <a:pt x="0" y="462045"/>
                </a:cubicBezTo>
                <a:lnTo>
                  <a:pt x="0" y="0"/>
                </a:lnTo>
              </a:path>
            </a:pathLst>
          </a:custGeom>
          <a:solidFill>
            <a:srgbClr val="C000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053" name="图片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50800"/>
            <a:ext cx="1265238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0" y="5049838"/>
            <a:ext cx="8113713" cy="93662"/>
          </a:xfrm>
          <a:prstGeom prst="rect">
            <a:avLst/>
          </a:prstGeom>
          <a:solidFill>
            <a:srgbClr val="C00000"/>
          </a:solidFill>
          <a:ln>
            <a:noFill/>
          </a:ln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mtClean="0">
              <a:latin typeface="Segoe UI" pitchFamily="34" charset="0"/>
              <a:ea typeface="微软雅黑" pitchFamily="3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3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 bwMode="auto">
          <a:xfrm>
            <a:off x="8167688" y="5049838"/>
            <a:ext cx="976312" cy="9366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Segoe UI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3075" name="圆角矩形 3"/>
          <p:cNvSpPr>
            <a:spLocks/>
          </p:cNvSpPr>
          <p:nvPr userDrawn="1"/>
        </p:nvSpPr>
        <p:spPr bwMode="auto">
          <a:xfrm>
            <a:off x="7375525" y="-19050"/>
            <a:ext cx="1281113" cy="627063"/>
          </a:xfrm>
          <a:custGeom>
            <a:avLst/>
            <a:gdLst>
              <a:gd name="T0" fmla="*/ 89880426 w 1180531"/>
              <a:gd name="T1" fmla="*/ 0 h 577560"/>
              <a:gd name="T2" fmla="*/ 89880426 w 1180531"/>
              <a:gd name="T3" fmla="*/ 36089051 h 577560"/>
              <a:gd name="T4" fmla="*/ 81085461 w 1180531"/>
              <a:gd name="T5" fmla="*/ 45111777 h 577560"/>
              <a:gd name="T6" fmla="*/ 8794875 w 1180531"/>
              <a:gd name="T7" fmla="*/ 45111777 h 577560"/>
              <a:gd name="T8" fmla="*/ 0 w 1180531"/>
              <a:gd name="T9" fmla="*/ 36089051 h 577560"/>
              <a:gd name="T10" fmla="*/ 0 w 1180531"/>
              <a:gd name="T11" fmla="*/ 0 h 5775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180531" h="577560">
                <a:moveTo>
                  <a:pt x="1180531" y="0"/>
                </a:moveTo>
                <a:lnTo>
                  <a:pt x="1180531" y="462045"/>
                </a:lnTo>
                <a:cubicBezTo>
                  <a:pt x="1180531" y="525842"/>
                  <a:pt x="1128813" y="577560"/>
                  <a:pt x="1065016" y="577560"/>
                </a:cubicBezTo>
                <a:lnTo>
                  <a:pt x="115515" y="577560"/>
                </a:lnTo>
                <a:cubicBezTo>
                  <a:pt x="51718" y="577560"/>
                  <a:pt x="0" y="525842"/>
                  <a:pt x="0" y="462045"/>
                </a:cubicBezTo>
                <a:lnTo>
                  <a:pt x="0" y="0"/>
                </a:lnTo>
              </a:path>
            </a:pathLst>
          </a:custGeom>
          <a:solidFill>
            <a:srgbClr val="C000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3076" name="图片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50800"/>
            <a:ext cx="1265238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0" y="5049838"/>
            <a:ext cx="8113713" cy="93662"/>
          </a:xfrm>
          <a:prstGeom prst="rect">
            <a:avLst/>
          </a:prstGeom>
          <a:solidFill>
            <a:srgbClr val="C00000"/>
          </a:solidFill>
          <a:ln>
            <a:noFill/>
          </a:ln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mtClean="0">
              <a:latin typeface="Segoe UI" pitchFamily="34" charset="0"/>
              <a:ea typeface="微软雅黑" pitchFamily="3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9"/>
          <p:cNvGrpSpPr>
            <a:grpSpLocks/>
          </p:cNvGrpSpPr>
          <p:nvPr userDrawn="1"/>
        </p:nvGrpSpPr>
        <p:grpSpPr bwMode="auto">
          <a:xfrm>
            <a:off x="1944688" y="1817688"/>
            <a:ext cx="5148262" cy="787400"/>
            <a:chOff x="1944836" y="1767215"/>
            <a:chExt cx="5147444" cy="787423"/>
          </a:xfrm>
        </p:grpSpPr>
        <p:pic>
          <p:nvPicPr>
            <p:cNvPr id="4099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1020" y="1767215"/>
              <a:ext cx="1907084" cy="7874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9" name="直接连接符 8"/>
            <p:cNvCxnSpPr/>
            <p:nvPr/>
          </p:nvCxnSpPr>
          <p:spPr>
            <a:xfrm>
              <a:off x="1944836" y="2211728"/>
              <a:ext cx="165549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436781" y="2211728"/>
              <a:ext cx="165549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黑体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黑体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黑体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4" Type="http://schemas.openxmlformats.org/officeDocument/2006/relationships/slideLayout" Target="../slideLayouts/slideLayout4.xml"/><Relationship Id="rId1" Type="http://schemas.openxmlformats.org/officeDocument/2006/relationships/tags" Target="../tags/tag7.xml"/><Relationship Id="rId2" Type="http://schemas.openxmlformats.org/officeDocument/2006/relationships/tags" Target="../tags/tag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4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2" Type="http://schemas.openxmlformats.org/officeDocument/2006/relationships/tags" Target="../tags/tag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4" Type="http://schemas.openxmlformats.org/officeDocument/2006/relationships/slideLayout" Target="../slideLayouts/slideLayout4.xml"/><Relationship Id="rId1" Type="http://schemas.openxmlformats.org/officeDocument/2006/relationships/tags" Target="../tags/tag1.xml"/><Relationship Id="rId2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tiff"/><Relationship Id="rId3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4" Type="http://schemas.openxmlformats.org/officeDocument/2006/relationships/slideLayout" Target="../slideLayouts/slideLayout3.xml"/><Relationship Id="rId1" Type="http://schemas.openxmlformats.org/officeDocument/2006/relationships/tags" Target="../tags/tag13.xml"/><Relationship Id="rId2" Type="http://schemas.openxmlformats.org/officeDocument/2006/relationships/tags" Target="../tags/tag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4" Type="http://schemas.openxmlformats.org/officeDocument/2006/relationships/slideLayout" Target="../slideLayouts/slideLayout4.xml"/><Relationship Id="rId1" Type="http://schemas.openxmlformats.org/officeDocument/2006/relationships/tags" Target="../tags/tag16.xml"/><Relationship Id="rId2" Type="http://schemas.openxmlformats.org/officeDocument/2006/relationships/tags" Target="../tags/tag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4" Type="http://schemas.openxmlformats.org/officeDocument/2006/relationships/slideLayout" Target="../slideLayouts/slideLayout4.xml"/><Relationship Id="rId1" Type="http://schemas.openxmlformats.org/officeDocument/2006/relationships/tags" Target="../tags/tag19.xml"/><Relationship Id="rId2" Type="http://schemas.openxmlformats.org/officeDocument/2006/relationships/tags" Target="../tags/tag2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4" Type="http://schemas.openxmlformats.org/officeDocument/2006/relationships/slideLayout" Target="../slideLayouts/slideLayout4.xml"/><Relationship Id="rId1" Type="http://schemas.openxmlformats.org/officeDocument/2006/relationships/tags" Target="../tags/tag22.xml"/><Relationship Id="rId2" Type="http://schemas.openxmlformats.org/officeDocument/2006/relationships/tags" Target="../tags/tag2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4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2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extBox 3"/>
          <p:cNvSpPr txBox="1">
            <a:spLocks noChangeArrowheads="1"/>
          </p:cNvSpPr>
          <p:nvPr/>
        </p:nvSpPr>
        <p:spPr bwMode="auto">
          <a:xfrm>
            <a:off x="1937715" y="2211279"/>
            <a:ext cx="522412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 eaLnBrk="1" hangingPunct="1"/>
            <a:r>
              <a:rPr lang="en-US" altLang="zh-CN" sz="3600" b="1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3600" b="1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的网络应用程序开发</a:t>
            </a:r>
            <a:endParaRPr lang="en-US" altLang="zh-CN" sz="3600" b="1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014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2.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客户端程序开发流程</a:t>
            </a:r>
            <a:endParaRPr lang="en-US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466672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2.2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知识要点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4" name="TextBox 15"/>
          <p:cNvSpPr txBox="1">
            <a:spLocks noChangeArrowheads="1"/>
          </p:cNvSpPr>
          <p:nvPr/>
        </p:nvSpPr>
        <p:spPr bwMode="auto">
          <a:xfrm>
            <a:off x="1259632" y="198103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1.TCP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网络应用程序开发分为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客户端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程序开发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开发。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1259632" y="2484803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主动发起建立连接请求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的是客户端程序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1259632" y="2988574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3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等待接受连接请求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的是服务端程序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1115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/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python3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编码转换 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客户端程序开发流程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客户端程序开发</a:t>
            </a:r>
            <a:endParaRPr lang="en-US" altLang="zh-CN" sz="1400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开发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介绍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152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3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开发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客户端程序流程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259632" y="1981032"/>
            <a:ext cx="6913264" cy="1304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创建客户端套接字对象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和服务端套接字建立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连接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3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发送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数据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4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接收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数据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5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关闭客户端套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接字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943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3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3.1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类的介绍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259632" y="1888699"/>
            <a:ext cx="288032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导入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模块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import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socket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创建客户端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对象使用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类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b="1" dirty="0" err="1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socket.socket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(</a:t>
            </a:r>
            <a:r>
              <a:rPr lang="en-US" altLang="zh-CN" sz="1050" b="1" dirty="0" err="1">
                <a:solidFill>
                  <a:srgbClr val="FF0000"/>
                </a:solidFill>
                <a:latin typeface="微软雅黑" charset="-122"/>
                <a:ea typeface="微软雅黑" charset="-122"/>
              </a:rPr>
              <a:t>AddressFamily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, Type)</a:t>
            </a:r>
            <a:endParaRPr lang="en-US" altLang="zh-CN" sz="1050" b="1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746701"/>
              </p:ext>
            </p:extLst>
          </p:nvPr>
        </p:nvGraphicFramePr>
        <p:xfrm>
          <a:off x="1331640" y="3626009"/>
          <a:ext cx="3168352" cy="1028019"/>
        </p:xfrm>
        <a:graphic>
          <a:graphicData uri="http://schemas.openxmlformats.org/drawingml/2006/table">
            <a:tbl>
              <a:tblPr/>
              <a:tblGrid>
                <a:gridCol w="12526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1574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400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参数名</a:t>
                      </a: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说明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err="1" smtClean="0">
                          <a:solidFill>
                            <a:srgbClr val="262626"/>
                          </a:solidFill>
                          <a:latin typeface="微软雅黑" charset="-122"/>
                          <a:ea typeface="微软雅黑" charset="-122"/>
                        </a:rPr>
                        <a:t>AddressFamily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IP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地址类型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,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 分为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TPv4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和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IPv6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1050" dirty="0" smtClean="0">
                          <a:solidFill>
                            <a:srgbClr val="262626"/>
                          </a:solidFill>
                          <a:latin typeface="微软雅黑" charset="-122"/>
                          <a:ea typeface="微软雅黑" charset="-122"/>
                        </a:rPr>
                        <a:t>Type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传输协议类型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" name="TextBox 15"/>
          <p:cNvSpPr txBox="1">
            <a:spLocks noChangeArrowheads="1"/>
          </p:cNvSpPr>
          <p:nvPr/>
        </p:nvSpPr>
        <p:spPr bwMode="auto">
          <a:xfrm>
            <a:off x="1279600" y="3120915"/>
            <a:ext cx="2880320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客户端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类的参数和方法说明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32962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3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3.2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开发客户端使用到的函数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3897451"/>
              </p:ext>
            </p:extLst>
          </p:nvPr>
        </p:nvGraphicFramePr>
        <p:xfrm>
          <a:off x="1218804" y="2019513"/>
          <a:ext cx="3168352" cy="1322005"/>
        </p:xfrm>
        <a:graphic>
          <a:graphicData uri="http://schemas.openxmlformats.org/drawingml/2006/table">
            <a:tbl>
              <a:tblPr/>
              <a:tblGrid>
                <a:gridCol w="12526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1574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400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方法名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说明</a:t>
                      </a: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>
                          <a:solidFill>
                            <a:srgbClr val="262626"/>
                          </a:solidFill>
                          <a:latin typeface="微软雅黑" charset="-122"/>
                          <a:ea typeface="微软雅黑" charset="-122"/>
                        </a:rPr>
                        <a:t>connect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和服务端套接字建立连接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send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发送数据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939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recv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接收数据</a:t>
                      </a:r>
                      <a:endParaRPr kumimoji="0" lang="en-US" altLang="zh-CN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1827596"/>
              </p:ext>
            </p:extLst>
          </p:nvPr>
        </p:nvGraphicFramePr>
        <p:xfrm>
          <a:off x="1218804" y="3341518"/>
          <a:ext cx="3168352" cy="293986"/>
        </p:xfrm>
        <a:graphic>
          <a:graphicData uri="http://schemas.openxmlformats.org/drawingml/2006/table">
            <a:tbl>
              <a:tblPr/>
              <a:tblGrid>
                <a:gridCol w="1252604"/>
                <a:gridCol w="1915748"/>
              </a:tblGrid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close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关闭连接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992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2.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创建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客户端套接字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85390" y="1909024"/>
            <a:ext cx="6970986" cy="2606942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331640" y="1954458"/>
            <a:ext cx="4608511" cy="2516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b="1" dirty="0">
                <a:solidFill>
                  <a:srgbClr val="000080"/>
                </a:solidFill>
              </a:rPr>
              <a:t>import </a:t>
            </a:r>
            <a:r>
              <a:rPr lang="en-US" altLang="zh-CN" sz="1050" dirty="0" smtClean="0"/>
              <a:t>socket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 err="1">
                <a:solidFill>
                  <a:srgbClr val="808080"/>
                </a:solidFill>
              </a:rPr>
              <a:t>udp</a:t>
            </a:r>
            <a:r>
              <a:rPr lang="zh-CN" altLang="en-US" sz="1050" i="1" dirty="0">
                <a:solidFill>
                  <a:srgbClr val="808080"/>
                </a:solidFill>
              </a:rPr>
              <a:t>的套接字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i="1" dirty="0">
                <a:solidFill>
                  <a:srgbClr val="808080"/>
                </a:solidFill>
              </a:rPr>
              <a:t># AF_INET: ipv4</a:t>
            </a:r>
            <a:r>
              <a:rPr lang="zh-CN" altLang="en-US" sz="1050" i="1" dirty="0">
                <a:solidFill>
                  <a:srgbClr val="808080"/>
                </a:solidFill>
              </a:rPr>
              <a:t>地址类型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i="1" dirty="0">
                <a:solidFill>
                  <a:srgbClr val="808080"/>
                </a:solidFill>
              </a:rPr>
              <a:t># SOCK_STREAM: TCP</a:t>
            </a:r>
            <a:r>
              <a:rPr lang="zh-CN" altLang="en-US" sz="1050" i="1" dirty="0">
                <a:solidFill>
                  <a:srgbClr val="808080"/>
                </a:solidFill>
              </a:rPr>
              <a:t>传输协议类型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/>
              <a:t>s 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...</a:t>
            </a:r>
            <a:r>
              <a:rPr lang="zh-CN" altLang="en-US" sz="1050" i="1" dirty="0">
                <a:solidFill>
                  <a:srgbClr val="808080"/>
                </a:solidFill>
              </a:rPr>
              <a:t>这里是使用套接字的功能（省略）</a:t>
            </a:r>
            <a:r>
              <a:rPr lang="en-US" altLang="zh-CN" sz="1050" i="1" dirty="0">
                <a:solidFill>
                  <a:srgbClr val="808080"/>
                </a:solidFill>
              </a:rPr>
              <a:t>...</a:t>
            </a:r>
            <a:br>
              <a:rPr lang="en-US" altLang="zh-CN" sz="1050" i="1" dirty="0">
                <a:solidFill>
                  <a:srgbClr val="808080"/>
                </a:solidFill>
              </a:rPr>
            </a:br>
            <a:r>
              <a:rPr lang="en-US" altLang="zh-CN" sz="1050" i="1" dirty="0">
                <a:solidFill>
                  <a:srgbClr val="808080"/>
                </a:solidFill>
              </a:rPr>
              <a:t/>
            </a:r>
            <a:br>
              <a:rPr lang="en-US" altLang="zh-CN" sz="1050" i="1" dirty="0">
                <a:solidFill>
                  <a:srgbClr val="808080"/>
                </a:solidFill>
              </a:rPr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不用的时候，关闭套接字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s.close</a:t>
            </a:r>
            <a:r>
              <a:rPr lang="en-US" altLang="zh-CN" sz="1050" dirty="0" smtClean="0"/>
              <a:t>()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2663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 animBg="1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2.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2</a:t>
            </a: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.1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客户端程序发送消息</a:t>
            </a:r>
          </a:p>
        </p:txBody>
      </p:sp>
      <p:sp>
        <p:nvSpPr>
          <p:cNvPr id="9" name="矩形 8"/>
          <p:cNvSpPr/>
          <p:nvPr/>
        </p:nvSpPr>
        <p:spPr>
          <a:xfrm>
            <a:off x="841374" y="1563639"/>
            <a:ext cx="6970986" cy="3456384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187624" y="1565058"/>
            <a:ext cx="6408712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b="1" dirty="0">
                <a:solidFill>
                  <a:srgbClr val="000080"/>
                </a:solidFill>
              </a:rPr>
              <a:t>import </a:t>
            </a:r>
            <a:r>
              <a:rPr lang="en-US" altLang="zh-CN" sz="1050" dirty="0"/>
              <a:t>socket</a:t>
            </a:r>
            <a:br>
              <a:rPr lang="en-US" altLang="zh-CN" sz="1050" dirty="0"/>
            </a:b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 err="1">
                <a:solidFill>
                  <a:srgbClr val="808080"/>
                </a:solidFill>
              </a:rPr>
              <a:t>tcp</a:t>
            </a:r>
            <a:r>
              <a:rPr lang="en-US" altLang="zh-CN" sz="1050" i="1" dirty="0">
                <a:solidFill>
                  <a:srgbClr val="808080"/>
                </a:solidFill>
              </a:rPr>
              <a:t> socket</a:t>
            </a:r>
            <a:br>
              <a:rPr lang="en-US" altLang="zh-CN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目的信息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server_ip</a:t>
            </a:r>
            <a:r>
              <a:rPr lang="en-US" altLang="zh-CN" sz="1050" dirty="0"/>
              <a:t> = 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“</a:t>
            </a:r>
            <a:r>
              <a:rPr lang="zh-CN" altLang="en-US" sz="1050" b="1" dirty="0" smtClean="0">
                <a:solidFill>
                  <a:srgbClr val="008080"/>
                </a:solidFill>
              </a:rPr>
              <a:t>请</a:t>
            </a:r>
            <a:r>
              <a:rPr lang="zh-CN" altLang="en-US" sz="1050" b="1" dirty="0">
                <a:solidFill>
                  <a:srgbClr val="008080"/>
                </a:solidFill>
              </a:rPr>
              <a:t>输入服务器</a:t>
            </a:r>
            <a:r>
              <a:rPr lang="en-US" altLang="zh-CN" sz="1050" b="1" dirty="0" err="1">
                <a:solidFill>
                  <a:srgbClr val="008080"/>
                </a:solidFill>
              </a:rPr>
              <a:t>ip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:”</a:t>
            </a:r>
            <a:r>
              <a:rPr lang="en-US" altLang="zh-CN" sz="1050" dirty="0" smtClean="0"/>
              <a:t>)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dirty="0" err="1"/>
              <a:t>server_port</a:t>
            </a:r>
            <a:r>
              <a:rPr lang="en-US" altLang="zh-CN" sz="1050" dirty="0"/>
              <a:t> = </a:t>
            </a:r>
            <a:r>
              <a:rPr lang="en-US" altLang="zh-CN" sz="1050" dirty="0" err="1">
                <a:solidFill>
                  <a:srgbClr val="000080"/>
                </a:solidFill>
              </a:rPr>
              <a:t>int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“</a:t>
            </a:r>
            <a:r>
              <a:rPr lang="zh-CN" altLang="en-US" sz="1050" b="1" dirty="0" smtClean="0">
                <a:solidFill>
                  <a:srgbClr val="008080"/>
                </a:solidFill>
              </a:rPr>
              <a:t>请</a:t>
            </a:r>
            <a:r>
              <a:rPr lang="zh-CN" altLang="en-US" sz="1050" b="1" dirty="0">
                <a:solidFill>
                  <a:srgbClr val="008080"/>
                </a:solidFill>
              </a:rPr>
              <a:t>输入服务器</a:t>
            </a:r>
            <a:r>
              <a:rPr lang="en-US" altLang="zh-CN" sz="1050" b="1" dirty="0">
                <a:solidFill>
                  <a:srgbClr val="008080"/>
                </a:solidFill>
              </a:rPr>
              <a:t>port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:”</a:t>
            </a:r>
            <a:r>
              <a:rPr lang="en-US" altLang="zh-CN" sz="1050" dirty="0" smtClean="0"/>
              <a:t>))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连接服务器套接字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tcp_client_socket.connect</a:t>
            </a:r>
            <a:r>
              <a:rPr lang="en-US" altLang="zh-CN" sz="1050" dirty="0"/>
              <a:t>((</a:t>
            </a:r>
            <a:r>
              <a:rPr lang="en-US" altLang="zh-CN" sz="1050" dirty="0" err="1"/>
              <a:t>server_ip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server_port</a:t>
            </a:r>
            <a:r>
              <a:rPr lang="en-US" altLang="zh-CN" sz="1050" dirty="0"/>
              <a:t>))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提示用户输入数据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send_data</a:t>
            </a:r>
            <a:r>
              <a:rPr lang="en-US" altLang="zh-CN" sz="1050" dirty="0"/>
              <a:t> = 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“</a:t>
            </a:r>
            <a:r>
              <a:rPr lang="zh-CN" altLang="en-US" sz="1050" b="1" dirty="0" smtClean="0">
                <a:solidFill>
                  <a:srgbClr val="008080"/>
                </a:solidFill>
              </a:rPr>
              <a:t>请</a:t>
            </a:r>
            <a:r>
              <a:rPr lang="zh-CN" altLang="en-US" sz="1050" b="1" dirty="0">
                <a:solidFill>
                  <a:srgbClr val="008080"/>
                </a:solidFill>
              </a:rPr>
              <a:t>输入要发送的数据</a:t>
            </a:r>
            <a:r>
              <a:rPr lang="zh-CN" altLang="en-US" sz="1050" b="1" dirty="0" smtClean="0">
                <a:solidFill>
                  <a:srgbClr val="008080"/>
                </a:solidFill>
              </a:rPr>
              <a:t>：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”</a:t>
            </a:r>
            <a:r>
              <a:rPr lang="en-US" altLang="zh-CN" sz="1050" dirty="0" smtClean="0"/>
              <a:t>)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dirty="0" err="1"/>
              <a:t>tcp_client_socket.send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send_data.encode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”utf-8“</a:t>
            </a:r>
            <a:r>
              <a:rPr lang="en-US" altLang="zh-CN" sz="1050" dirty="0" smtClean="0"/>
              <a:t>))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 #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 注意：如果是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windows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的网络调试助手使用</a:t>
            </a:r>
            <a:r>
              <a:rPr lang="en-US" altLang="zh-CN" sz="1050" i="1" dirty="0" err="1" smtClean="0">
                <a:solidFill>
                  <a:srgbClr val="808080"/>
                </a:solidFill>
              </a:rPr>
              <a:t>gbk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编码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tcp_client_socket.close</a:t>
            </a:r>
            <a:r>
              <a:rPr lang="en-US" altLang="zh-CN" sz="1050" dirty="0"/>
              <a:t>()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5741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 animBg="1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2.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2</a:t>
            </a: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.2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客户端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程序接收消息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1374" y="1563639"/>
            <a:ext cx="6970986" cy="3456384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187624" y="1565058"/>
            <a:ext cx="4608511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b="1" dirty="0">
                <a:solidFill>
                  <a:srgbClr val="000080"/>
                </a:solidFill>
              </a:rPr>
              <a:t>import </a:t>
            </a:r>
            <a:r>
              <a:rPr lang="en-US" altLang="zh-CN" sz="1050" dirty="0"/>
              <a:t>socket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 err="1">
                <a:solidFill>
                  <a:srgbClr val="808080"/>
                </a:solidFill>
              </a:rPr>
              <a:t>tcp</a:t>
            </a:r>
            <a:r>
              <a:rPr lang="en-US" altLang="zh-CN" sz="1050" i="1" dirty="0">
                <a:solidFill>
                  <a:srgbClr val="808080"/>
                </a:solidFill>
              </a:rPr>
              <a:t> socket</a:t>
            </a:r>
            <a:br>
              <a:rPr lang="en-US" altLang="zh-CN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 smtClean="0"/>
              <a:t>)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server_ip</a:t>
            </a:r>
            <a:r>
              <a:rPr lang="en-US" altLang="zh-CN" sz="1050" dirty="0"/>
              <a:t> = 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"</a:t>
            </a:r>
            <a:r>
              <a:rPr lang="zh-CN" altLang="en-US" sz="1050" b="1" dirty="0">
                <a:solidFill>
                  <a:srgbClr val="008080"/>
                </a:solidFill>
              </a:rPr>
              <a:t>请输入服务器</a:t>
            </a:r>
            <a:r>
              <a:rPr lang="en-US" altLang="zh-CN" sz="1050" b="1" dirty="0" err="1">
                <a:solidFill>
                  <a:srgbClr val="008080"/>
                </a:solidFill>
              </a:rPr>
              <a:t>ip</a:t>
            </a:r>
            <a:r>
              <a:rPr lang="en-US" altLang="zh-CN" sz="1050" b="1" dirty="0">
                <a:solidFill>
                  <a:srgbClr val="008080"/>
                </a:solidFill>
              </a:rPr>
              <a:t>:"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dirty="0" err="1"/>
              <a:t>server_port</a:t>
            </a:r>
            <a:r>
              <a:rPr lang="en-US" altLang="zh-CN" sz="1050" dirty="0"/>
              <a:t> = </a:t>
            </a:r>
            <a:r>
              <a:rPr lang="en-US" altLang="zh-CN" sz="1050" dirty="0" err="1">
                <a:solidFill>
                  <a:srgbClr val="000080"/>
                </a:solidFill>
              </a:rPr>
              <a:t>int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"</a:t>
            </a:r>
            <a:r>
              <a:rPr lang="zh-CN" altLang="en-US" sz="1050" b="1" dirty="0">
                <a:solidFill>
                  <a:srgbClr val="008080"/>
                </a:solidFill>
              </a:rPr>
              <a:t>请输入服务器</a:t>
            </a:r>
            <a:r>
              <a:rPr lang="en-US" altLang="zh-CN" sz="1050" b="1" dirty="0">
                <a:solidFill>
                  <a:srgbClr val="008080"/>
                </a:solidFill>
              </a:rPr>
              <a:t>port:"</a:t>
            </a:r>
            <a:r>
              <a:rPr lang="en-US" altLang="zh-CN" sz="1050" dirty="0"/>
              <a:t>))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连接服务器套接字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tcp_client_socket.connect</a:t>
            </a:r>
            <a:r>
              <a:rPr lang="en-US" altLang="zh-CN" sz="1050" dirty="0"/>
              <a:t>((</a:t>
            </a:r>
            <a:r>
              <a:rPr lang="en-US" altLang="zh-CN" sz="1050" dirty="0" err="1"/>
              <a:t>server_ip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server_port</a:t>
            </a:r>
            <a:r>
              <a:rPr lang="en-US" altLang="zh-CN" sz="1050" dirty="0" smtClean="0"/>
              <a:t>))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send_data</a:t>
            </a:r>
            <a:r>
              <a:rPr lang="en-US" altLang="zh-CN" sz="1050" dirty="0"/>
              <a:t> = 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"</a:t>
            </a:r>
            <a:r>
              <a:rPr lang="zh-CN" altLang="en-US" sz="1050" b="1" dirty="0">
                <a:solidFill>
                  <a:srgbClr val="008080"/>
                </a:solidFill>
              </a:rPr>
              <a:t>请输入要发送的数据：</a:t>
            </a:r>
            <a:r>
              <a:rPr lang="en-US" altLang="zh-CN" sz="1050" b="1" dirty="0">
                <a:solidFill>
                  <a:srgbClr val="008080"/>
                </a:solidFill>
              </a:rPr>
              <a:t>"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dirty="0" err="1"/>
              <a:t>tcp_client_socket.send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send_data.encode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”utf-8"</a:t>
            </a:r>
            <a:r>
              <a:rPr lang="en-US" altLang="zh-CN" sz="1050" dirty="0" smtClean="0"/>
              <a:t>))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接收对方发送过来的数据，最大接收</a:t>
            </a:r>
            <a:r>
              <a:rPr lang="en-US" altLang="zh-CN" sz="1050" i="1" dirty="0">
                <a:solidFill>
                  <a:srgbClr val="808080"/>
                </a:solidFill>
              </a:rPr>
              <a:t>1024</a:t>
            </a:r>
            <a:r>
              <a:rPr lang="zh-CN" altLang="en-US" sz="1050" i="1" dirty="0">
                <a:solidFill>
                  <a:srgbClr val="808080"/>
                </a:solidFill>
              </a:rPr>
              <a:t>个字节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recvData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tcp_client_socket.recv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1024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dirty="0">
                <a:solidFill>
                  <a:srgbClr val="000080"/>
                </a:solidFill>
              </a:rPr>
              <a:t>print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'</a:t>
            </a:r>
            <a:r>
              <a:rPr lang="zh-CN" altLang="en-US" sz="1050" b="1" dirty="0">
                <a:solidFill>
                  <a:srgbClr val="008080"/>
                </a:solidFill>
              </a:rPr>
              <a:t>接收到的数据为</a:t>
            </a:r>
            <a:r>
              <a:rPr lang="en-US" altLang="zh-CN" sz="1050" b="1" dirty="0">
                <a:solidFill>
                  <a:srgbClr val="008080"/>
                </a:solidFill>
              </a:rPr>
              <a:t>:'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recvData.decode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’utf-8'</a:t>
            </a:r>
            <a:r>
              <a:rPr lang="en-US" altLang="zh-CN" sz="1050" dirty="0" smtClean="0"/>
              <a:t>))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tcp_client_socket.close</a:t>
            </a:r>
            <a:r>
              <a:rPr lang="en-US" altLang="zh-CN" sz="1050" dirty="0"/>
              <a:t>()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6628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 animBg="1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3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3.3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知识要点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7" name="TextBox 15"/>
          <p:cNvSpPr txBox="1">
            <a:spLocks noChangeArrowheads="1"/>
          </p:cNvSpPr>
          <p:nvPr/>
        </p:nvSpPr>
        <p:spPr bwMode="auto">
          <a:xfrm>
            <a:off x="819162" y="159068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导入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模块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8" name="TextBox 15"/>
          <p:cNvSpPr txBox="1">
            <a:spLocks noChangeArrowheads="1"/>
          </p:cNvSpPr>
          <p:nvPr/>
        </p:nvSpPr>
        <p:spPr bwMode="auto">
          <a:xfrm>
            <a:off x="819162" y="1927638"/>
            <a:ext cx="6913264" cy="819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创建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套接字‘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‘AF_INET’,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表示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IPv4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地址类型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‘SOCK_STREAM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表示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传输协议类型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819162" y="2774571"/>
            <a:ext cx="6913264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发送数据‘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要发送的二进制数据， 注意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字符串需要使用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encode()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方法进行编码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829406" y="3380735"/>
            <a:ext cx="6913264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4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接收数据‘</a:t>
            </a:r>
            <a:r>
              <a:rPr lang="en-US" altLang="zh-CN" sz="1050" dirty="0" err="1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表示每次接收数据的大小，单位是字节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829406" y="3985294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5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关闭套接字‘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’表示通信完成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046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  <p:bldP spid="8" grpId="0"/>
      <p:bldP spid="12" grpId="0"/>
      <p:bldP spid="13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python3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编码转换 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客户端程序开发流程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客户端程序开发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开发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流程</a:t>
            </a:r>
            <a:endParaRPr lang="en-US" altLang="zh-CN" sz="1400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介绍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85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python3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编码转换 </a:t>
            </a:r>
            <a:endParaRPr lang="en-US" altLang="zh-CN" sz="1400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开发流程</a:t>
            </a:r>
            <a:endParaRPr lang="en-US" altLang="zh-CN" sz="1400" dirty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客户端程序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服务端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程序开发流程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介绍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919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4. TCP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开发流程</a:t>
            </a:r>
            <a:endParaRPr lang="en-US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466672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服务端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080" y="2290728"/>
            <a:ext cx="1728192" cy="1453204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88" y="2349666"/>
            <a:ext cx="1169952" cy="1394266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  <p:cxnSp>
        <p:nvCxnSpPr>
          <p:cNvPr id="18" name="直线箭头连接符 17"/>
          <p:cNvCxnSpPr/>
          <p:nvPr/>
        </p:nvCxnSpPr>
        <p:spPr>
          <a:xfrm>
            <a:off x="3174739" y="3046799"/>
            <a:ext cx="17573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841375" y="4199963"/>
            <a:ext cx="35509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具有了客户端和服务端，一个网络应用才可以</a:t>
            </a:r>
            <a:r>
              <a:rPr kumimoji="1" lang="zh-CN" altLang="en-US" sz="105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真正的使用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4457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/>
      <p:bldP spid="1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4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开发流程</a:t>
            </a:r>
            <a:endParaRPr lang="en-US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466672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4.1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开发流程介绍</a:t>
            </a:r>
          </a:p>
        </p:txBody>
      </p:sp>
      <p:sp>
        <p:nvSpPr>
          <p:cNvPr id="4" name="TextBox 15"/>
          <p:cNvSpPr txBox="1">
            <a:spLocks noChangeArrowheads="1"/>
          </p:cNvSpPr>
          <p:nvPr/>
        </p:nvSpPr>
        <p:spPr bwMode="auto">
          <a:xfrm>
            <a:off x="4644008" y="1981032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创建服务端端套接字对象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5" name="TextBox 15"/>
          <p:cNvSpPr txBox="1">
            <a:spLocks noChangeArrowheads="1"/>
          </p:cNvSpPr>
          <p:nvPr/>
        </p:nvSpPr>
        <p:spPr bwMode="auto">
          <a:xfrm>
            <a:off x="4644008" y="2345587"/>
            <a:ext cx="2088232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lvl="0" indent="0" eaLnBrk="1" hangingPunct="1"/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绑定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IP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地址和端口号</a:t>
            </a:r>
          </a:p>
        </p:txBody>
      </p:sp>
      <p:sp>
        <p:nvSpPr>
          <p:cNvPr id="6" name="TextBox 15"/>
          <p:cNvSpPr txBox="1">
            <a:spLocks noChangeArrowheads="1"/>
          </p:cNvSpPr>
          <p:nvPr/>
        </p:nvSpPr>
        <p:spPr bwMode="auto">
          <a:xfrm>
            <a:off x="4644008" y="2693228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设置监听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7" name="TextBox 15"/>
          <p:cNvSpPr txBox="1">
            <a:spLocks noChangeArrowheads="1"/>
          </p:cNvSpPr>
          <p:nvPr/>
        </p:nvSpPr>
        <p:spPr bwMode="auto">
          <a:xfrm>
            <a:off x="4644008" y="3027935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4.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等待接受客户端的连接请求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8" name="TextBox 15"/>
          <p:cNvSpPr txBox="1">
            <a:spLocks noChangeArrowheads="1"/>
          </p:cNvSpPr>
          <p:nvPr/>
        </p:nvSpPr>
        <p:spPr bwMode="auto">
          <a:xfrm>
            <a:off x="4644008" y="3362642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5.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接收数据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4644008" y="3697349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6.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发送数据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4644008" y="4022382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7.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关闭套接字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1770136"/>
            <a:ext cx="2376264" cy="3185012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808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/>
      <p:bldP spid="5" grpId="0"/>
      <p:bldP spid="6" grpId="0"/>
      <p:bldP spid="7" grpId="0"/>
      <p:bldP spid="8" grpId="0"/>
      <p:bldP spid="9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4. TCP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开发流程</a:t>
            </a:r>
            <a:endParaRPr lang="en-US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4.2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知识要点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259632" y="198103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创建服务端套接字对象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259632" y="2345587"/>
            <a:ext cx="6913264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lvl="0" indent="0" eaLnBrk="1" hangingPunct="1"/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绑定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IP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地址和端口号</a:t>
            </a: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1259632" y="2693228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设置监听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1259632" y="3027935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4.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等待接受客户端的连接请求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4" name="TextBox 15"/>
          <p:cNvSpPr txBox="1">
            <a:spLocks noChangeArrowheads="1"/>
          </p:cNvSpPr>
          <p:nvPr/>
        </p:nvSpPr>
        <p:spPr bwMode="auto">
          <a:xfrm>
            <a:off x="1259632" y="336264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5.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接收数据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5" name="TextBox 15"/>
          <p:cNvSpPr txBox="1">
            <a:spLocks noChangeArrowheads="1"/>
          </p:cNvSpPr>
          <p:nvPr/>
        </p:nvSpPr>
        <p:spPr bwMode="auto">
          <a:xfrm>
            <a:off x="1259632" y="3697349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6.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发送数据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1259632" y="402238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7.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关闭套接字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359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python3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编码转换 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客户端程序开发流程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客户端程序开发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开发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en-US" altLang="zh-CN" sz="1400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介绍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77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5. 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服务端程序程序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开发</a:t>
            </a:r>
            <a:endParaRPr lang="en-US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服务端程序程序</a:t>
            </a:r>
            <a:r>
              <a:rPr lang="zh-CN" altLang="en-US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开发流程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259632" y="1981032"/>
            <a:ext cx="6913264" cy="1788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创建服务端套接字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对象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绑定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IP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地址和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端口号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3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设置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监听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4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等待接受客户端的连接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请求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5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接收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数据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6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发送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数据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7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关闭套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接字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7658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5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类的介绍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259632" y="1888699"/>
            <a:ext cx="288032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导入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模块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import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socket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创建服务端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对象使用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类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b="1" dirty="0" err="1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socket.socket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(</a:t>
            </a:r>
            <a:r>
              <a:rPr lang="en-US" altLang="zh-CN" sz="1050" b="1" dirty="0" err="1">
                <a:solidFill>
                  <a:srgbClr val="FF0000"/>
                </a:solidFill>
                <a:latin typeface="微软雅黑" charset="-122"/>
                <a:ea typeface="微软雅黑" charset="-122"/>
              </a:rPr>
              <a:t>AddressFamily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, Type)</a:t>
            </a:r>
            <a:endParaRPr lang="en-US" altLang="zh-CN" sz="1050" b="1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746701"/>
              </p:ext>
            </p:extLst>
          </p:nvPr>
        </p:nvGraphicFramePr>
        <p:xfrm>
          <a:off x="1331640" y="3626009"/>
          <a:ext cx="3168352" cy="1028019"/>
        </p:xfrm>
        <a:graphic>
          <a:graphicData uri="http://schemas.openxmlformats.org/drawingml/2006/table">
            <a:tbl>
              <a:tblPr/>
              <a:tblGrid>
                <a:gridCol w="12526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1574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400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参数名</a:t>
                      </a: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说明</a:t>
                      </a: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err="1" smtClean="0">
                          <a:solidFill>
                            <a:srgbClr val="262626"/>
                          </a:solidFill>
                          <a:latin typeface="微软雅黑" charset="-122"/>
                          <a:ea typeface="微软雅黑" charset="-122"/>
                        </a:rPr>
                        <a:t>AddressFamily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IP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地址类型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,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 分为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TPv4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和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IPv6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1050" dirty="0" smtClean="0">
                          <a:solidFill>
                            <a:srgbClr val="262626"/>
                          </a:solidFill>
                          <a:latin typeface="微软雅黑" charset="-122"/>
                          <a:ea typeface="微软雅黑" charset="-122"/>
                        </a:rPr>
                        <a:t>Type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传输协议类型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" name="TextBox 15"/>
          <p:cNvSpPr txBox="1">
            <a:spLocks noChangeArrowheads="1"/>
          </p:cNvSpPr>
          <p:nvPr/>
        </p:nvSpPr>
        <p:spPr bwMode="auto">
          <a:xfrm>
            <a:off x="1279600" y="3120915"/>
            <a:ext cx="2880320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服务端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类的参数和方法说明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052122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5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开发相关函数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68060"/>
              </p:ext>
            </p:extLst>
          </p:nvPr>
        </p:nvGraphicFramePr>
        <p:xfrm>
          <a:off x="1187748" y="2067694"/>
          <a:ext cx="3168352" cy="1909977"/>
        </p:xfrm>
        <a:graphic>
          <a:graphicData uri="http://schemas.openxmlformats.org/drawingml/2006/table">
            <a:tbl>
              <a:tblPr/>
              <a:tblGrid>
                <a:gridCol w="12526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1574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400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方法名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说明</a:t>
                      </a: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>
                          <a:solidFill>
                            <a:srgbClr val="262626"/>
                          </a:solidFill>
                          <a:latin typeface="微软雅黑" charset="-122"/>
                          <a:ea typeface="微软雅黑" charset="-122"/>
                        </a:rPr>
                        <a:t>bind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绑定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IP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地址和端口号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listen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设置监听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939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accept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等待接受客户端的连接请求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send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发送数据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</a:tr>
              <a:tr h="2939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recv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接收数据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909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3.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3.1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服务端程序接收消息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1374" y="1563639"/>
            <a:ext cx="6970986" cy="3456384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187624" y="1565058"/>
            <a:ext cx="5616624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b="1" dirty="0">
                <a:solidFill>
                  <a:srgbClr val="000080"/>
                </a:solidFill>
              </a:rPr>
              <a:t>import </a:t>
            </a:r>
            <a:r>
              <a:rPr lang="en-US" altLang="zh-CN" sz="1050" dirty="0"/>
              <a:t>socket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>
                <a:solidFill>
                  <a:srgbClr val="808080"/>
                </a:solidFill>
              </a:rPr>
              <a:t>socket</a:t>
            </a:r>
            <a:br>
              <a:rPr lang="en-US" altLang="zh-CN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 smtClean="0"/>
              <a:t>)</a:t>
            </a:r>
          </a:p>
          <a:p>
            <a:pPr marL="0" lvl="0" indent="0">
              <a:lnSpc>
                <a:spcPct val="150000"/>
              </a:lnSpc>
            </a:pP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设置端口号复用，让程序退出端口号立即释放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tcp_server_socket.setsockopt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socket.SOL_SOCKET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socket.SO_REUSEADDR</a:t>
            </a:r>
            <a:r>
              <a:rPr lang="en-US" altLang="zh-CN" sz="1050" dirty="0"/>
              <a:t>, </a:t>
            </a:r>
            <a:r>
              <a:rPr lang="en-US" altLang="zh-CN" sz="1050" b="1" dirty="0">
                <a:solidFill>
                  <a:srgbClr val="000080"/>
                </a:solidFill>
              </a:rPr>
              <a:t>True</a:t>
            </a:r>
            <a:r>
              <a:rPr lang="en-US" altLang="zh-CN" sz="1050" dirty="0"/>
              <a:t>) 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tcp_server_socket.bind</a:t>
            </a:r>
            <a:r>
              <a:rPr lang="en-US" altLang="zh-CN" sz="1050" dirty="0" smtClean="0"/>
              <a:t>((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‘’</a:t>
            </a:r>
            <a:r>
              <a:rPr lang="en-US" altLang="zh-CN" sz="1050" dirty="0" smtClean="0"/>
              <a:t>, </a:t>
            </a:r>
            <a:r>
              <a:rPr lang="en-US" altLang="zh-CN" sz="1050" dirty="0">
                <a:solidFill>
                  <a:srgbClr val="0000FF"/>
                </a:solidFill>
              </a:rPr>
              <a:t>7788</a:t>
            </a:r>
            <a:r>
              <a:rPr lang="en-US" altLang="zh-CN" sz="1050" dirty="0" smtClean="0"/>
              <a:t>))</a:t>
            </a:r>
            <a:r>
              <a:rPr lang="en-US" altLang="zh-CN" sz="1050" i="1" dirty="0">
                <a:solidFill>
                  <a:srgbClr val="808080"/>
                </a:solidFill>
              </a:rPr>
              <a:t> 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#</a:t>
            </a:r>
            <a:r>
              <a:rPr lang="zh-CN" altLang="en-US" sz="1050" i="1" dirty="0">
                <a:solidFill>
                  <a:srgbClr val="808080"/>
                </a:solidFill>
              </a:rPr>
              <a:t>绑定</a:t>
            </a:r>
            <a:r>
              <a:rPr lang="en-US" altLang="zh-CN" sz="1050" i="1" dirty="0">
                <a:solidFill>
                  <a:srgbClr val="808080"/>
                </a:solidFill>
              </a:rPr>
              <a:t>IP</a:t>
            </a:r>
            <a:r>
              <a:rPr lang="zh-CN" altLang="en-US" sz="1050" i="1" dirty="0">
                <a:solidFill>
                  <a:srgbClr val="808080"/>
                </a:solidFill>
              </a:rPr>
              <a:t>地址和端口号</a:t>
            </a:r>
          </a:p>
          <a:p>
            <a:pPr marL="0" indent="0">
              <a:lnSpc>
                <a:spcPct val="150000"/>
              </a:lnSpc>
            </a:pPr>
            <a:r>
              <a:rPr lang="en-US" altLang="zh-CN" sz="1050" i="1" dirty="0" smtClean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监听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tcp_server_socket.listen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128</a:t>
            </a:r>
            <a:r>
              <a:rPr lang="en-US" altLang="zh-CN" sz="1050" dirty="0" smtClean="0"/>
              <a:t>)</a:t>
            </a:r>
            <a:r>
              <a:rPr lang="zh-CN" altLang="en-US" sz="1050" dirty="0" smtClean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128:</a:t>
            </a:r>
            <a:r>
              <a:rPr lang="zh-CN" altLang="en-US" sz="1050" i="1" dirty="0">
                <a:solidFill>
                  <a:srgbClr val="808080"/>
                </a:solidFill>
              </a:rPr>
              <a:t>表示最大等待连接数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如果有新的客户端来连接服务端，那么就产生一个新的套接字专门为这个客户端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服务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client_socket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clientAddr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tcp_server_socket.accept</a:t>
            </a:r>
            <a:r>
              <a:rPr lang="en-US" altLang="zh-CN" sz="1050" dirty="0" smtClean="0"/>
              <a:t>()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recv_data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client_socket.recv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1024</a:t>
            </a:r>
            <a:r>
              <a:rPr lang="en-US" altLang="zh-CN" sz="1050" dirty="0"/>
              <a:t>) 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接收</a:t>
            </a:r>
            <a:r>
              <a:rPr lang="en-US" altLang="zh-CN" sz="1050" i="1" dirty="0">
                <a:solidFill>
                  <a:srgbClr val="808080"/>
                </a:solidFill>
              </a:rPr>
              <a:t>1024</a:t>
            </a:r>
            <a:r>
              <a:rPr lang="zh-CN" altLang="en-US" sz="1050" i="1" dirty="0">
                <a:solidFill>
                  <a:srgbClr val="808080"/>
                </a:solidFill>
              </a:rPr>
              <a:t>个字节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>
                <a:solidFill>
                  <a:srgbClr val="000080"/>
                </a:solidFill>
              </a:rPr>
              <a:t>print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‘</a:t>
            </a:r>
            <a:r>
              <a:rPr lang="zh-CN" altLang="en-US" sz="1050" b="1" dirty="0" smtClean="0">
                <a:solidFill>
                  <a:srgbClr val="008080"/>
                </a:solidFill>
              </a:rPr>
              <a:t>接收</a:t>
            </a:r>
            <a:r>
              <a:rPr lang="zh-CN" altLang="en-US" sz="1050" b="1" dirty="0">
                <a:solidFill>
                  <a:srgbClr val="008080"/>
                </a:solidFill>
              </a:rPr>
              <a:t>到的数据为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:’</a:t>
            </a:r>
            <a:r>
              <a:rPr lang="en-US" altLang="zh-CN" sz="1050" dirty="0" smtClean="0"/>
              <a:t>, </a:t>
            </a:r>
            <a:r>
              <a:rPr lang="en-US" altLang="zh-CN" sz="1050" dirty="0" err="1"/>
              <a:t>recv_data.decode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‘utf-8’</a:t>
            </a:r>
            <a:r>
              <a:rPr lang="en-US" altLang="zh-CN" sz="1050" dirty="0" smtClean="0"/>
              <a:t>))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client_socket.close</a:t>
            </a:r>
            <a:r>
              <a:rPr lang="en-US" altLang="zh-CN" sz="1050" dirty="0" smtClean="0"/>
              <a:t>()</a:t>
            </a:r>
            <a:r>
              <a:rPr lang="zh-CN" altLang="en-US" sz="1050" dirty="0" smtClean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关闭为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这个服务与</a:t>
            </a:r>
            <a:r>
              <a:rPr lang="zh-CN" altLang="en-US" sz="1050" i="1" dirty="0">
                <a:solidFill>
                  <a:srgbClr val="808080"/>
                </a:solidFill>
              </a:rPr>
              <a:t>客户端的套接字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dirty="0" err="1"/>
              <a:t>tcp_server_socket.close</a:t>
            </a:r>
            <a:r>
              <a:rPr lang="en-US" altLang="zh-CN" sz="1050" dirty="0" smtClean="0"/>
              <a:t>()</a:t>
            </a:r>
            <a:r>
              <a:rPr lang="zh-CN" altLang="en-US" sz="1050" dirty="0" smtClean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关闭为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这个服务端套</a:t>
            </a:r>
            <a:r>
              <a:rPr lang="zh-CN" altLang="en-US" sz="1050" i="1" dirty="0">
                <a:solidFill>
                  <a:srgbClr val="808080"/>
                </a:solidFill>
              </a:rPr>
              <a:t>接字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634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 animBg="1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3.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3.2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服务端程序发送消息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1374" y="1563639"/>
            <a:ext cx="6970986" cy="3456384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187624" y="1565058"/>
            <a:ext cx="5616624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b="1" dirty="0">
                <a:solidFill>
                  <a:srgbClr val="000080"/>
                </a:solidFill>
              </a:rPr>
              <a:t>import </a:t>
            </a:r>
            <a:r>
              <a:rPr lang="en-US" altLang="zh-CN" sz="1050" dirty="0"/>
              <a:t>socket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>
                <a:solidFill>
                  <a:srgbClr val="808080"/>
                </a:solidFill>
              </a:rPr>
              <a:t>socket</a:t>
            </a:r>
            <a:br>
              <a:rPr lang="en-US" altLang="zh-CN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 smtClean="0"/>
              <a:t>)</a:t>
            </a:r>
          </a:p>
          <a:p>
            <a:pPr marL="0" lvl="0" indent="0">
              <a:lnSpc>
                <a:spcPct val="150000"/>
              </a:lnSpc>
            </a:pP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设置端口号复用，让程序退出端口号立即释放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tcp_server_socket.setsockopt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socket.SOL_SOCKET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socket.SO_REUSEADDR</a:t>
            </a:r>
            <a:r>
              <a:rPr lang="en-US" altLang="zh-CN" sz="1050" dirty="0"/>
              <a:t>, </a:t>
            </a:r>
            <a:r>
              <a:rPr lang="en-US" altLang="zh-CN" sz="1050" b="1" dirty="0">
                <a:solidFill>
                  <a:srgbClr val="000080"/>
                </a:solidFill>
              </a:rPr>
              <a:t>True</a:t>
            </a:r>
            <a:r>
              <a:rPr lang="en-US" altLang="zh-CN" sz="1050" dirty="0"/>
              <a:t>) 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tcp_server_socket.bind</a:t>
            </a:r>
            <a:r>
              <a:rPr lang="en-US" altLang="zh-CN" sz="1050" dirty="0"/>
              <a:t>((</a:t>
            </a:r>
            <a:r>
              <a:rPr lang="en-US" altLang="zh-CN" sz="1050" b="1" dirty="0">
                <a:solidFill>
                  <a:srgbClr val="008080"/>
                </a:solidFill>
              </a:rPr>
              <a:t>‘’</a:t>
            </a:r>
            <a:r>
              <a:rPr lang="en-US" altLang="zh-CN" sz="1050" dirty="0"/>
              <a:t>, </a:t>
            </a:r>
            <a:r>
              <a:rPr lang="en-US" altLang="zh-CN" sz="1050" dirty="0">
                <a:solidFill>
                  <a:srgbClr val="0000FF"/>
                </a:solidFill>
              </a:rPr>
              <a:t>7788</a:t>
            </a:r>
            <a:r>
              <a:rPr lang="en-US" altLang="zh-CN" sz="1050" dirty="0" smtClean="0"/>
              <a:t>))</a:t>
            </a:r>
            <a:r>
              <a:rPr lang="zh-CN" altLang="en-US" sz="1050" dirty="0" smtClean="0"/>
              <a:t> 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#</a:t>
            </a:r>
            <a:r>
              <a:rPr lang="zh-CN" altLang="en-US" sz="1050" i="1" dirty="0">
                <a:solidFill>
                  <a:srgbClr val="808080"/>
                </a:solidFill>
              </a:rPr>
              <a:t>绑定</a:t>
            </a:r>
            <a:r>
              <a:rPr lang="en-US" altLang="zh-CN" sz="1050" i="1" dirty="0">
                <a:solidFill>
                  <a:srgbClr val="808080"/>
                </a:solidFill>
              </a:rPr>
              <a:t>IP</a:t>
            </a:r>
            <a:r>
              <a:rPr lang="zh-CN" altLang="en-US" sz="1050" i="1" dirty="0">
                <a:solidFill>
                  <a:srgbClr val="808080"/>
                </a:solidFill>
              </a:rPr>
              <a:t>地址和端口号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tcp_server_socket.listen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128</a:t>
            </a:r>
            <a:r>
              <a:rPr lang="en-US" altLang="zh-CN" sz="1050" dirty="0"/>
              <a:t>)</a:t>
            </a:r>
            <a:r>
              <a:rPr lang="zh-CN" altLang="en-US" sz="1050" dirty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监听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,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 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128</a:t>
            </a:r>
            <a:r>
              <a:rPr lang="en-US" altLang="zh-CN" sz="1050" i="1" dirty="0">
                <a:solidFill>
                  <a:srgbClr val="808080"/>
                </a:solidFill>
              </a:rPr>
              <a:t>:</a:t>
            </a:r>
            <a:r>
              <a:rPr lang="zh-CN" altLang="en-US" sz="1050" i="1" dirty="0">
                <a:solidFill>
                  <a:srgbClr val="808080"/>
                </a:solidFill>
              </a:rPr>
              <a:t>表示最大等待连接数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如果有新的客户端来连接服务端，那么就产生一个新的套接字专门为这个客户端服务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client_socket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clientAddr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tcp_server_socket.accept</a:t>
            </a:r>
            <a:r>
              <a:rPr lang="en-US" altLang="zh-CN" sz="1050" dirty="0" smtClean="0"/>
              <a:t>()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recv_data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client_socket.recv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1024</a:t>
            </a:r>
            <a:r>
              <a:rPr lang="en-US" altLang="zh-CN" sz="1050" dirty="0"/>
              <a:t>) 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接收</a:t>
            </a:r>
            <a:r>
              <a:rPr lang="en-US" altLang="zh-CN" sz="1050" i="1" dirty="0">
                <a:solidFill>
                  <a:srgbClr val="808080"/>
                </a:solidFill>
              </a:rPr>
              <a:t>1024</a:t>
            </a:r>
            <a:r>
              <a:rPr lang="zh-CN" altLang="en-US" sz="1050" i="1" dirty="0">
                <a:solidFill>
                  <a:srgbClr val="808080"/>
                </a:solidFill>
              </a:rPr>
              <a:t>个字节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>
                <a:solidFill>
                  <a:srgbClr val="000080"/>
                </a:solidFill>
              </a:rPr>
              <a:t>print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‘</a:t>
            </a:r>
            <a:r>
              <a:rPr lang="zh-CN" altLang="en-US" sz="1050" b="1" dirty="0">
                <a:solidFill>
                  <a:srgbClr val="008080"/>
                </a:solidFill>
              </a:rPr>
              <a:t>接收到的数据为</a:t>
            </a:r>
            <a:r>
              <a:rPr lang="en-US" altLang="zh-CN" sz="1050" b="1" dirty="0">
                <a:solidFill>
                  <a:srgbClr val="008080"/>
                </a:solidFill>
              </a:rPr>
              <a:t>:’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recv_data.decode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‘utf-8’</a:t>
            </a:r>
            <a:r>
              <a:rPr lang="en-US" altLang="zh-CN" sz="1050" dirty="0" smtClean="0"/>
              <a:t>))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client_socket.send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“thank </a:t>
            </a:r>
            <a:r>
              <a:rPr lang="en-US" altLang="zh-CN" sz="1050" b="1" dirty="0">
                <a:solidFill>
                  <a:srgbClr val="008080"/>
                </a:solidFill>
              </a:rPr>
              <a:t>you 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!”</a:t>
            </a:r>
            <a:r>
              <a:rPr lang="en-US" altLang="zh-CN" sz="1050" dirty="0" smtClean="0"/>
              <a:t>.</a:t>
            </a:r>
            <a:r>
              <a:rPr lang="en-US" altLang="zh-CN" sz="1050" dirty="0"/>
              <a:t>encode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‘utf-8’</a:t>
            </a:r>
            <a:r>
              <a:rPr lang="en-US" altLang="zh-CN" sz="1050" dirty="0" smtClean="0"/>
              <a:t>))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 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 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# 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发送数据</a:t>
            </a:r>
            <a:r>
              <a:rPr lang="zh-CN" altLang="en-US" sz="1050" i="1" dirty="0">
                <a:solidFill>
                  <a:srgbClr val="808080"/>
                </a:solidFill>
              </a:rPr>
              <a:t>到客户端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client_socket.close</a:t>
            </a:r>
            <a:r>
              <a:rPr lang="en-US" altLang="zh-CN" sz="1050" dirty="0"/>
              <a:t>()</a:t>
            </a:r>
            <a:r>
              <a:rPr lang="zh-CN" altLang="en-US" sz="1050" dirty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关闭为这个服务与客户端的套接字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dirty="0" err="1"/>
              <a:t>tcp_server_socket.close</a:t>
            </a:r>
            <a:r>
              <a:rPr lang="en-US" altLang="zh-CN" sz="1050" dirty="0"/>
              <a:t>()</a:t>
            </a:r>
            <a:r>
              <a:rPr lang="zh-CN" altLang="en-US" sz="1050" dirty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关闭为这个服务端套接字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6703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 animBg="1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5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知识要点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819162" y="1431022"/>
            <a:ext cx="8217334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导入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模块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创建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套接字‘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‘AF_INET’,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表示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IPv4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地址类型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‘SOCK_STREAM’,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表示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传输协议类型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绑定端口号‘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bind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元组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比如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:(’’,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端口号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)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，元组里面的一个元素是</a:t>
            </a:r>
            <a:r>
              <a:rPr lang="en-US" altLang="zh-CN" sz="1050" dirty="0" err="1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ip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地址，一般不需要设置，第二个元素是启动程序后使用的端口号。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4.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设置监听‘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listen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最大等待连接数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5.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等待接受客户端的连接请求‘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accept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6.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发送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数据‘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   参数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1: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要发送的二进制数据， 注意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: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字符串需要使用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encode()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方法进行编码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7.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接收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数据‘</a:t>
            </a:r>
            <a:r>
              <a:rPr lang="en-US" altLang="zh-CN" sz="105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     参数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1: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表示每次接收数据的大小，单位是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字节，注意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解码成字符串使用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decode()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方法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8.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关闭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套接字‘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’表示通信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完成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763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1. python3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编码转换 </a:t>
            </a:r>
            <a:endParaRPr lang="en-US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网络数据的传输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: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187624" y="1721345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171450" indent="-171450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网络传输是以二进制数据进行传输的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852339" y="2779073"/>
            <a:ext cx="72327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提示：</a:t>
            </a:r>
            <a:endParaRPr lang="zh-CN" altLang="zh-CN" sz="1400" b="1" dirty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1131888"/>
            <a:ext cx="2972677" cy="17213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13976" y="3449296"/>
            <a:ext cx="4743606" cy="3347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在网络传输数据的时候，数据需要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先编码转化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为二进制（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bytes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）数据类型</a:t>
            </a:r>
          </a:p>
        </p:txBody>
      </p:sp>
    </p:spTree>
    <p:extLst>
      <p:ext uri="{BB962C8B-B14F-4D97-AF65-F5344CB8AC3E}">
        <p14:creationId xmlns:p14="http://schemas.microsoft.com/office/powerpoint/2010/main" val="1744766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python3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编码转换 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客户端程序开发流程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客户端程序开发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开发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服务端程序开发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介绍</a:t>
            </a:r>
            <a:endParaRPr lang="en-US" altLang="zh-CN" sz="1400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214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6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网络应用程序注意点的介绍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614834" y="105958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当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客户端程序想要和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服务端程序进行通信的时候必须要先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建立连接</a:t>
            </a:r>
            <a:endParaRPr lang="en-US" altLang="zh-CN" sz="1050" b="1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614834" y="1394289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客户端程序一般不需要绑定端口号，因为客户端是主动发起建立连接的。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613842" y="1728996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服务端程序必须绑定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端口号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，否则客户端找不到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这个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服务端程序。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613842" y="2065613"/>
            <a:ext cx="7486550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4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listen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后的套接字是被动套接字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只负责接收新的客户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端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的连接请求，不能收发消息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4" name="TextBox 15"/>
          <p:cNvSpPr txBox="1">
            <a:spLocks noChangeArrowheads="1"/>
          </p:cNvSpPr>
          <p:nvPr/>
        </p:nvSpPr>
        <p:spPr bwMode="auto">
          <a:xfrm>
            <a:off x="613842" y="2398410"/>
            <a:ext cx="7918598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5.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当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客户端程序和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服务端程序连接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成功后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服务器端程序会产生一个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新的套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接字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，收发客户端消息使用该套接字。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5" name="TextBox 15"/>
          <p:cNvSpPr txBox="1">
            <a:spLocks noChangeArrowheads="1"/>
          </p:cNvSpPr>
          <p:nvPr/>
        </p:nvSpPr>
        <p:spPr bwMode="auto">
          <a:xfrm>
            <a:off x="628650" y="2731207"/>
            <a:ext cx="7486550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6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关闭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accept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返回的套接字意味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着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和这个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客户端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已经通信完毕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7" name="TextBox 15"/>
          <p:cNvSpPr txBox="1">
            <a:spLocks noChangeArrowheads="1"/>
          </p:cNvSpPr>
          <p:nvPr/>
        </p:nvSpPr>
        <p:spPr bwMode="auto">
          <a:xfrm>
            <a:off x="628650" y="3071644"/>
            <a:ext cx="8105006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7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当客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户端的套接字调用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close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后，服务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器端的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会解阻塞，返回的数据长度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为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0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，服务端可以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通过返回数据的长度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来判断客户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端是否已经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下线，反之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服务端关闭套接字，客户端的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也会解阻塞，返回的数据长度也为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0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952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3" grpId="0"/>
      <p:bldP spid="14" grpId="0"/>
      <p:bldP spid="15" grpId="0"/>
      <p:bldP spid="1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python3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编码转换 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客户端程序开发流程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客户端程序开发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开发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服务端程序开发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网络应用程序注意点的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介绍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sk-SK" altLang="zh-CN" sz="1400" dirty="0" err="1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sk-SK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sk-SK" altLang="zh-CN" sz="1400" dirty="0" err="1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sk-SK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sk-SK" altLang="zh-CN" sz="1400" dirty="0" err="1">
                <a:solidFill>
                  <a:srgbClr val="FF0000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sk-SK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原理</a:t>
            </a:r>
            <a:r>
              <a:rPr lang="zh-CN" altLang="sk-SK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剖析</a:t>
            </a:r>
            <a:endParaRPr lang="en-US" altLang="zh-TW" sz="1400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83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7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en-US" altLang="zh-CN" sz="2400" b="1" dirty="0" err="1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原理剖析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7.1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 socket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的发送和接收缓冲区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841375" y="1563638"/>
            <a:ext cx="7835081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当创建一个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 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对象的时候会有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一个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发送缓冲区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和一个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接收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缓冲区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，这个发送和接收缓冲区指的就是内存中的一片空间。</a:t>
            </a:r>
            <a:endParaRPr lang="en-US" altLang="zh-CN" sz="1050" b="1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4609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7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en-US" altLang="zh-CN" sz="2400" b="1" dirty="0" err="1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原理剖析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7.2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原理剖析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841375" y="1563638"/>
            <a:ext cx="7154589" cy="1304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是不是直接把数据发给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服务端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?</a:t>
            </a:r>
          </a:p>
          <a:p>
            <a:pPr marL="0" indent="0">
              <a:lnSpc>
                <a:spcPct val="150000"/>
              </a:lnSpc>
            </a:pP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不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是，要想发数据，必须得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通过网卡发送数据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应用程序是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无法直接通过网卡发送数据的，它需要调用操作系统接口，也就是说，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应用程序把发送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的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数据先写入到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发送缓冲区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内存中的一片空间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)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，再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由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操作系统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控制网卡把发送缓冲区的数据发送给服务端网卡</a:t>
            </a:r>
            <a:endParaRPr lang="en-US" altLang="zh-CN" sz="1050" b="1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757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7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en-US" altLang="zh-CN" sz="2400" b="1" dirty="0" err="1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原理剖析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7.3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b="1" dirty="0" err="1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原理剖析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5" name="TextBox 15"/>
          <p:cNvSpPr txBox="1">
            <a:spLocks noChangeArrowheads="1"/>
          </p:cNvSpPr>
          <p:nvPr/>
        </p:nvSpPr>
        <p:spPr bwMode="auto">
          <a:xfrm>
            <a:off x="841375" y="1563638"/>
            <a:ext cx="7154589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是不是直接从客户端接收数据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?</a:t>
            </a:r>
          </a:p>
          <a:p>
            <a:pPr marL="0" indent="0">
              <a:lnSpc>
                <a:spcPct val="150000"/>
              </a:lnSpc>
            </a:pP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不是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应用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软件是无法直接通过网卡接收数据的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，它需要调用操作系统接口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由操作系统通过网卡接收数据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，把接收的数据写入到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接收缓冲区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内存中的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一片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空间），应用程序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再从接收缓存区获取客户端发送的数据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857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7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en-US" altLang="zh-CN" sz="2400" b="1" dirty="0" err="1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原理剖析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7.4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en-US" altLang="zh-CN" b="1" dirty="0" err="1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原理剖析图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87624" y="1779662"/>
            <a:ext cx="1800200" cy="1621825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658760" y="3545504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客户端程序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84167" y="1779662"/>
            <a:ext cx="1800000" cy="1621825"/>
          </a:xfrm>
          <a:prstGeom prst="rect">
            <a:avLst/>
          </a:prstGeom>
          <a:solidFill>
            <a:schemeClr val="accent6">
              <a:lumMod val="5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571641" y="3550431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服务端程序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75856" y="2033336"/>
            <a:ext cx="572095" cy="387889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发送缓冲区</a:t>
            </a:r>
            <a:endParaRPr kumimoji="1" lang="zh-CN" altLang="en-US" sz="1000" dirty="0"/>
          </a:p>
        </p:txBody>
      </p:sp>
      <p:sp>
        <p:nvSpPr>
          <p:cNvPr id="11" name="矩形 10"/>
          <p:cNvSpPr/>
          <p:nvPr/>
        </p:nvSpPr>
        <p:spPr>
          <a:xfrm>
            <a:off x="3280147" y="2745095"/>
            <a:ext cx="576064" cy="368362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接收缓冲区</a:t>
            </a:r>
            <a:endParaRPr kumimoji="1" lang="zh-CN" altLang="en-US" sz="10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214591" y="2852954"/>
            <a:ext cx="8640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客户端数据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344591" y="2040523"/>
            <a:ext cx="572095" cy="387889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发送缓冲区</a:t>
            </a:r>
            <a:endParaRPr kumimoji="1" lang="zh-CN" altLang="en-US" sz="1000" dirty="0"/>
          </a:p>
        </p:txBody>
      </p:sp>
      <p:sp>
        <p:nvSpPr>
          <p:cNvPr id="16" name="矩形 15"/>
          <p:cNvSpPr/>
          <p:nvPr/>
        </p:nvSpPr>
        <p:spPr>
          <a:xfrm>
            <a:off x="5336959" y="2759067"/>
            <a:ext cx="576064" cy="368362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接收缓冲区</a:t>
            </a:r>
            <a:endParaRPr kumimoji="1" lang="zh-CN" altLang="en-US" sz="1000" dirty="0"/>
          </a:p>
        </p:txBody>
      </p:sp>
      <p:cxnSp>
        <p:nvCxnSpPr>
          <p:cNvPr id="5" name="直线箭头连接符 4"/>
          <p:cNvCxnSpPr/>
          <p:nvPr/>
        </p:nvCxnSpPr>
        <p:spPr>
          <a:xfrm flipV="1">
            <a:off x="1938915" y="2660805"/>
            <a:ext cx="516179" cy="240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2383707" y="2450429"/>
            <a:ext cx="608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22" name="直线箭头连接符 21"/>
          <p:cNvCxnSpPr>
            <a:endCxn id="10" idx="1"/>
          </p:cNvCxnSpPr>
          <p:nvPr/>
        </p:nvCxnSpPr>
        <p:spPr>
          <a:xfrm flipV="1">
            <a:off x="2987824" y="2227281"/>
            <a:ext cx="288032" cy="236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4153740" y="2033336"/>
            <a:ext cx="273323" cy="1082279"/>
          </a:xfrm>
          <a:prstGeom prst="rect">
            <a:avLst/>
          </a:prstGeom>
          <a:solidFill>
            <a:srgbClr val="00B050"/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网卡</a:t>
            </a:r>
            <a:endParaRPr kumimoji="1" lang="zh-CN" altLang="en-US" sz="1000" dirty="0"/>
          </a:p>
        </p:txBody>
      </p:sp>
      <p:sp>
        <p:nvSpPr>
          <p:cNvPr id="28" name="矩形 27"/>
          <p:cNvSpPr/>
          <p:nvPr/>
        </p:nvSpPr>
        <p:spPr>
          <a:xfrm>
            <a:off x="4826999" y="2040523"/>
            <a:ext cx="273323" cy="1082279"/>
          </a:xfrm>
          <a:prstGeom prst="rect">
            <a:avLst/>
          </a:prstGeom>
          <a:solidFill>
            <a:srgbClr val="00B050"/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网卡</a:t>
            </a:r>
            <a:endParaRPr kumimoji="1" lang="zh-CN" altLang="en-US" sz="1000" dirty="0"/>
          </a:p>
        </p:txBody>
      </p:sp>
      <p:cxnSp>
        <p:nvCxnSpPr>
          <p:cNvPr id="29" name="直线箭头连接符 28"/>
          <p:cNvCxnSpPr/>
          <p:nvPr/>
        </p:nvCxnSpPr>
        <p:spPr>
          <a:xfrm flipV="1">
            <a:off x="3880001" y="2245862"/>
            <a:ext cx="259951" cy="3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/>
          <p:nvPr/>
        </p:nvCxnSpPr>
        <p:spPr>
          <a:xfrm flipH="1">
            <a:off x="3880001" y="2961492"/>
            <a:ext cx="236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>
            <a:stCxn id="11" idx="1"/>
          </p:cNvCxnSpPr>
          <p:nvPr/>
        </p:nvCxnSpPr>
        <p:spPr>
          <a:xfrm flipH="1" flipV="1">
            <a:off x="2985679" y="2759067"/>
            <a:ext cx="294468" cy="170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线箭头连接符 58"/>
          <p:cNvCxnSpPr/>
          <p:nvPr/>
        </p:nvCxnSpPr>
        <p:spPr>
          <a:xfrm flipV="1">
            <a:off x="4464311" y="2672712"/>
            <a:ext cx="352954" cy="4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/>
          <p:cNvCxnSpPr>
            <a:stCxn id="28" idx="3"/>
          </p:cNvCxnSpPr>
          <p:nvPr/>
        </p:nvCxnSpPr>
        <p:spPr>
          <a:xfrm>
            <a:off x="5100322" y="2581663"/>
            <a:ext cx="204625" cy="163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/>
        </p:nvSpPr>
        <p:spPr>
          <a:xfrm>
            <a:off x="6583621" y="2995844"/>
            <a:ext cx="12630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接收到客户端数据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538844" y="2458518"/>
            <a:ext cx="608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67" name="直线箭头连接符 66"/>
          <p:cNvCxnSpPr/>
          <p:nvPr/>
        </p:nvCxnSpPr>
        <p:spPr>
          <a:xfrm flipV="1">
            <a:off x="5955813" y="2681799"/>
            <a:ext cx="607831" cy="298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箭头连接符 70"/>
          <p:cNvCxnSpPr>
            <a:endCxn id="65" idx="0"/>
          </p:cNvCxnSpPr>
          <p:nvPr/>
        </p:nvCxnSpPr>
        <p:spPr>
          <a:xfrm>
            <a:off x="6838214" y="2673147"/>
            <a:ext cx="376947" cy="322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836450" y="1921345"/>
            <a:ext cx="92482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服务端数据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77" name="直线箭头连接符 76"/>
          <p:cNvCxnSpPr/>
          <p:nvPr/>
        </p:nvCxnSpPr>
        <p:spPr>
          <a:xfrm flipH="1">
            <a:off x="6830703" y="2170176"/>
            <a:ext cx="339804" cy="322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线箭头连接符 83"/>
          <p:cNvCxnSpPr>
            <a:stCxn id="66" idx="1"/>
          </p:cNvCxnSpPr>
          <p:nvPr/>
        </p:nvCxnSpPr>
        <p:spPr>
          <a:xfrm flipH="1" flipV="1">
            <a:off x="5955813" y="2290278"/>
            <a:ext cx="583031" cy="295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线箭头连接符 85"/>
          <p:cNvCxnSpPr/>
          <p:nvPr/>
        </p:nvCxnSpPr>
        <p:spPr>
          <a:xfrm flipH="1">
            <a:off x="5120236" y="2458518"/>
            <a:ext cx="216723" cy="114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线箭头连接符 88"/>
          <p:cNvCxnSpPr/>
          <p:nvPr/>
        </p:nvCxnSpPr>
        <p:spPr>
          <a:xfrm flipH="1">
            <a:off x="4461029" y="2515565"/>
            <a:ext cx="3087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1216010" y="2073271"/>
            <a:ext cx="130067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接收到服务端数据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95" name="直线箭头连接符 94"/>
          <p:cNvCxnSpPr>
            <a:stCxn id="20" idx="1"/>
          </p:cNvCxnSpPr>
          <p:nvPr/>
        </p:nvCxnSpPr>
        <p:spPr>
          <a:xfrm flipH="1" flipV="1">
            <a:off x="1840548" y="2257669"/>
            <a:ext cx="543159" cy="3197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15"/>
          <p:cNvSpPr txBox="1">
            <a:spLocks noChangeArrowheads="1"/>
          </p:cNvSpPr>
          <p:nvPr/>
        </p:nvSpPr>
        <p:spPr bwMode="auto">
          <a:xfrm>
            <a:off x="1046119" y="4201380"/>
            <a:ext cx="7835081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说明：</a:t>
            </a:r>
            <a:endParaRPr lang="en-US" altLang="zh-CN" sz="1050" b="1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发送数据是发送到发送缓冲区，接收数据是从接收缓冲区</a:t>
            </a:r>
            <a:endParaRPr lang="en-US" altLang="zh-CN" sz="1050" b="1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306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 animBg="1"/>
      <p:bldP spid="3" grpId="0"/>
      <p:bldP spid="8" grpId="0" animBg="1"/>
      <p:bldP spid="9" grpId="0"/>
      <p:bldP spid="10" grpId="0" animBg="1"/>
      <p:bldP spid="11" grpId="0" animBg="1"/>
      <p:bldP spid="14" grpId="0"/>
      <p:bldP spid="15" grpId="0" animBg="1"/>
      <p:bldP spid="16" grpId="0" animBg="1"/>
      <p:bldP spid="20" grpId="0"/>
      <p:bldP spid="26" grpId="0" animBg="1"/>
      <p:bldP spid="28" grpId="0" animBg="1"/>
      <p:bldP spid="65" grpId="0"/>
      <p:bldP spid="66" grpId="0"/>
      <p:bldP spid="76" grpId="0"/>
      <p:bldP spid="93" grpId="0"/>
      <p:bldP spid="9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7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en-US" altLang="zh-CN" sz="2400" b="1" dirty="0" err="1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原理剖析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7.5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知识要点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5" name="TextBox 15"/>
          <p:cNvSpPr txBox="1">
            <a:spLocks noChangeArrowheads="1"/>
          </p:cNvSpPr>
          <p:nvPr/>
        </p:nvSpPr>
        <p:spPr bwMode="auto">
          <a:xfrm>
            <a:off x="841375" y="1563638"/>
            <a:ext cx="7154589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不管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是</a:t>
            </a:r>
            <a:r>
              <a:rPr lang="en-US" altLang="zh-CN" sz="1050" dirty="0" err="1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还是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都不是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直接接收到对方的数据和发送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数据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到对方，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发送数据会写入到发送缓冲区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接收数据是从接收缓冲区来读取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，发送数据和接收数据最终是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由操作系统控制网卡来完成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2367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python3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编码转换 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客户端程序开发流程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客户端程序开发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开发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服务端程序开发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网络应用程序注意点的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介绍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sk-SK" altLang="zh-CN" sz="1400" dirty="0" err="1">
                <a:latin typeface="微软雅黑" charset="-122"/>
                <a:ea typeface="微软雅黑" charset="-122"/>
              </a:rPr>
              <a:t>socket</a:t>
            </a:r>
            <a:r>
              <a:rPr lang="zh-CN" altLang="sk-SK" sz="1400" dirty="0">
                <a:latin typeface="微软雅黑" charset="-122"/>
                <a:ea typeface="微软雅黑" charset="-122"/>
              </a:rPr>
              <a:t>之</a:t>
            </a:r>
            <a:r>
              <a:rPr lang="sk-SK" altLang="zh-CN" sz="1400" dirty="0" err="1">
                <a:latin typeface="微软雅黑" charset="-122"/>
                <a:ea typeface="微软雅黑" charset="-122"/>
              </a:rPr>
              <a:t>send</a:t>
            </a:r>
            <a:r>
              <a:rPr lang="zh-CN" altLang="sk-SK" sz="1400" dirty="0">
                <a:latin typeface="微软雅黑" charset="-122"/>
                <a:ea typeface="微软雅黑" charset="-122"/>
              </a:rPr>
              <a:t>和</a:t>
            </a:r>
            <a:r>
              <a:rPr lang="sk-SK" altLang="zh-CN" sz="1400" dirty="0" err="1">
                <a:latin typeface="微软雅黑" charset="-122"/>
                <a:ea typeface="微软雅黑" charset="-122"/>
              </a:rPr>
              <a:t>recv</a:t>
            </a:r>
            <a:r>
              <a:rPr lang="zh-CN" altLang="sk-SK" sz="1400" dirty="0">
                <a:latin typeface="微软雅黑" charset="-122"/>
                <a:ea typeface="微软雅黑" charset="-122"/>
              </a:rPr>
              <a:t>原理</a:t>
            </a:r>
            <a:r>
              <a:rPr lang="zh-CN" altLang="sk-SK" sz="1400" dirty="0" smtClean="0">
                <a:latin typeface="微软雅黑" charset="-122"/>
                <a:ea typeface="微软雅黑" charset="-122"/>
              </a:rPr>
              <a:t>剖析</a:t>
            </a:r>
            <a:endParaRPr lang="en-US" altLang="zh-TW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案例</a:t>
            </a:r>
            <a:r>
              <a:rPr lang="en-US" altLang="zh-CN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开发</a:t>
            </a:r>
            <a:endParaRPr lang="en-US" altLang="zh-CN" sz="1400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04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8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682696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目前我们开发的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服务端程序只能服务于一个客户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端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1600" y="3075806"/>
            <a:ext cx="24737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如何实现</a:t>
            </a:r>
            <a:r>
              <a:rPr kumimoji="1" lang="zh-CN" altLang="en-US" sz="1050" dirty="0" smtClean="0">
                <a:solidFill>
                  <a:srgbClr val="FF0000"/>
                </a:solidFill>
                <a:latin typeface="+mn-lt"/>
                <a:ea typeface="+mn-ea"/>
              </a:rPr>
              <a:t>一个</a:t>
            </a: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服务端服务</a:t>
            </a:r>
            <a:r>
              <a:rPr kumimoji="1" lang="zh-CN" altLang="en-US" sz="1050" dirty="0" smtClean="0">
                <a:solidFill>
                  <a:srgbClr val="FF0000"/>
                </a:solidFill>
                <a:latin typeface="+mn-lt"/>
                <a:ea typeface="+mn-ea"/>
              </a:rPr>
              <a:t>多个</a:t>
            </a: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客户端？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7594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1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 python3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编码转换 </a:t>
            </a:r>
            <a:endParaRPr lang="en-US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数据的编码转化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: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852" y="1547386"/>
            <a:ext cx="4464496" cy="272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66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8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6826969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实现步骤分析</a:t>
            </a: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:</a:t>
            </a:r>
          </a:p>
          <a:p>
            <a:pPr lvl="0">
              <a:lnSpc>
                <a:spcPct val="150000"/>
              </a:lnSpc>
            </a:pPr>
            <a:endParaRPr lang="en-US" altLang="zh-CN" sz="100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100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</a:t>
            </a:r>
            <a:r>
              <a:rPr lang="en-US" altLang="zh-CN" sz="10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编写一个</a:t>
            </a:r>
            <a:r>
              <a:rPr lang="en-US" altLang="zh-CN" sz="10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服务端程序，循环等待接受客户端的连接请求</a:t>
            </a:r>
            <a:endParaRPr lang="en-US" altLang="zh-CN" sz="10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150000"/>
              </a:lnSpc>
            </a:pP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8" y="1635646"/>
            <a:ext cx="2376264" cy="3185012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863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8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682696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目前我们开发的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服务端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程序不能</a:t>
            </a:r>
            <a:r>
              <a:rPr lang="zh-CN" altLang="en-US" sz="140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同时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服务于多个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客户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端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1600" y="3075806"/>
            <a:ext cx="476284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使用</a:t>
            </a:r>
            <a:r>
              <a:rPr kumimoji="1" lang="zh-CN" altLang="en-US" sz="1050" dirty="0" smtClean="0">
                <a:solidFill>
                  <a:srgbClr val="FF0000"/>
                </a:solidFill>
                <a:latin typeface="+mn-lt"/>
                <a:ea typeface="+mn-ea"/>
              </a:rPr>
              <a:t>多任务</a:t>
            </a:r>
            <a:r>
              <a:rPr kumimoji="1" lang="zh-CN" altLang="en-US" sz="1050" dirty="0" smtClean="0">
                <a:latin typeface="+mn-lt"/>
                <a:ea typeface="+mn-ea"/>
              </a:rPr>
              <a:t>可以实现一个服务端</a:t>
            </a:r>
            <a:r>
              <a:rPr kumimoji="1" lang="zh-CN" altLang="en-US" sz="1050" dirty="0" smtClean="0">
                <a:solidFill>
                  <a:srgbClr val="FF0000"/>
                </a:solidFill>
                <a:latin typeface="+mn-lt"/>
                <a:ea typeface="+mn-ea"/>
              </a:rPr>
              <a:t>同时</a:t>
            </a:r>
            <a:r>
              <a:rPr kumimoji="1" lang="zh-CN" altLang="en-US" sz="1050" dirty="0" smtClean="0">
                <a:latin typeface="+mn-lt"/>
                <a:ea typeface="+mn-ea"/>
              </a:rPr>
              <a:t>服务多个客户端，本案例中</a:t>
            </a:r>
            <a:r>
              <a:rPr kumimoji="1" lang="zh-CN" altLang="en-US" sz="1050" dirty="0" smtClean="0">
                <a:latin typeface="+mn-lt"/>
                <a:ea typeface="+mn-ea"/>
              </a:rPr>
              <a:t>我们使用</a:t>
            </a:r>
            <a:r>
              <a:rPr kumimoji="1" lang="zh-CN" altLang="en-US" sz="1050" dirty="0" smtClean="0">
                <a:solidFill>
                  <a:srgbClr val="FF0000"/>
                </a:solidFill>
                <a:latin typeface="+mn-lt"/>
                <a:ea typeface="+mn-ea"/>
              </a:rPr>
              <a:t>线程</a:t>
            </a:r>
            <a:endParaRPr kumimoji="1" lang="en-US" altLang="zh-CN" sz="1050" dirty="0" smtClean="0">
              <a:solidFill>
                <a:srgbClr val="FF000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76527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8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734851" y="752139"/>
            <a:ext cx="6826969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实现步骤分析</a:t>
            </a: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:</a:t>
            </a:r>
          </a:p>
          <a:p>
            <a:pPr lvl="0">
              <a:lnSpc>
                <a:spcPct val="150000"/>
              </a:lnSpc>
            </a:pPr>
            <a:r>
              <a:rPr lang="zh-CN" altLang="en-US" sz="10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100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   </a:t>
            </a:r>
            <a:r>
              <a:rPr lang="en-US" altLang="zh-CN" sz="100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</a:t>
            </a:r>
            <a:r>
              <a:rPr lang="en-US" altLang="zh-CN" sz="10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10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当客户端和服务端建立连接成功，创建子线程</a:t>
            </a:r>
            <a:r>
              <a:rPr lang="zh-CN" altLang="en-US" sz="100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，使用子</a:t>
            </a:r>
            <a:r>
              <a:rPr lang="zh-CN" altLang="en-US" sz="10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线程专门处理客户端的请求，防止主线程阻塞</a:t>
            </a:r>
            <a:endParaRPr lang="en-US" altLang="zh-CN" sz="10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lvl="0">
              <a:lnSpc>
                <a:spcPct val="150000"/>
              </a:lnSpc>
            </a:pPr>
            <a:endParaRPr lang="en-US" altLang="zh-CN" sz="10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150000"/>
              </a:lnSpc>
            </a:pP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506366" y="1642108"/>
            <a:ext cx="1008112" cy="249361"/>
          </a:xfrm>
          <a:prstGeom prst="rect">
            <a:avLst/>
          </a:prstGeom>
          <a:solidFill>
            <a:srgbClr val="B3D9FF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服务端</a:t>
            </a:r>
            <a:endParaRPr kumimoji="1"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968202" y="2865013"/>
            <a:ext cx="1008112" cy="249361"/>
          </a:xfrm>
          <a:prstGeom prst="rect">
            <a:avLst/>
          </a:prstGeom>
          <a:solidFill>
            <a:srgbClr val="B3D9FF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客户端</a:t>
            </a:r>
            <a:r>
              <a:rPr kumimoji="1" lang="en-US" altLang="zh-CN" dirty="0" smtClean="0"/>
              <a:t>1</a:t>
            </a:r>
            <a:endParaRPr kumimoji="1"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6084168" y="2865012"/>
            <a:ext cx="1008112" cy="249361"/>
          </a:xfrm>
          <a:prstGeom prst="rect">
            <a:avLst/>
          </a:prstGeom>
          <a:solidFill>
            <a:srgbClr val="B3D9FF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客户端</a:t>
            </a:r>
            <a:r>
              <a:rPr kumimoji="1" lang="en-US" altLang="zh-CN" dirty="0" smtClean="0"/>
              <a:t>2</a:t>
            </a:r>
            <a:endParaRPr kumimoji="1"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3506366" y="2015139"/>
            <a:ext cx="1008112" cy="249361"/>
          </a:xfrm>
          <a:prstGeom prst="rect">
            <a:avLst/>
          </a:prstGeom>
          <a:solidFill>
            <a:srgbClr val="B3D9FF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bind</a:t>
            </a:r>
            <a:endParaRPr kumimoji="1"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3506366" y="2433311"/>
            <a:ext cx="1008112" cy="249361"/>
          </a:xfrm>
          <a:prstGeom prst="rect">
            <a:avLst/>
          </a:prstGeom>
          <a:solidFill>
            <a:srgbClr val="B3D9FF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listen</a:t>
            </a:r>
            <a:endParaRPr kumimoji="1"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506366" y="2851483"/>
            <a:ext cx="1008112" cy="249361"/>
          </a:xfrm>
          <a:prstGeom prst="rect">
            <a:avLst/>
          </a:prstGeom>
          <a:solidFill>
            <a:srgbClr val="B3D9FF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accept</a:t>
            </a:r>
            <a:endParaRPr kumimoji="1" lang="zh-CN" altLang="en-US" dirty="0"/>
          </a:p>
        </p:txBody>
      </p:sp>
      <p:cxnSp>
        <p:nvCxnSpPr>
          <p:cNvPr id="19" name="直线箭头连接符 18"/>
          <p:cNvCxnSpPr/>
          <p:nvPr/>
        </p:nvCxnSpPr>
        <p:spPr>
          <a:xfrm flipH="1">
            <a:off x="2987824" y="3100844"/>
            <a:ext cx="518542" cy="405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>
            <a:off x="4514478" y="3100844"/>
            <a:ext cx="561578" cy="405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709424" y="3100844"/>
            <a:ext cx="52290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线程</a:t>
            </a:r>
            <a:r>
              <a:rPr kumimoji="1" lang="en-US" altLang="zh-CN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1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904140" y="3100844"/>
            <a:ext cx="52290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线程</a:t>
            </a:r>
            <a:r>
              <a:rPr kumimoji="1" lang="en-US" altLang="zh-CN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2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30" name="直线箭头连接符 29"/>
          <p:cNvCxnSpPr/>
          <p:nvPr/>
        </p:nvCxnSpPr>
        <p:spPr>
          <a:xfrm>
            <a:off x="2123728" y="2976163"/>
            <a:ext cx="12961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16" name="直线箭头连接符 9215"/>
          <p:cNvCxnSpPr/>
          <p:nvPr/>
        </p:nvCxnSpPr>
        <p:spPr>
          <a:xfrm flipH="1">
            <a:off x="4644008" y="2989693"/>
            <a:ext cx="12961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19" name="文本框 9218"/>
          <p:cNvSpPr txBox="1"/>
          <p:nvPr/>
        </p:nvSpPr>
        <p:spPr>
          <a:xfrm>
            <a:off x="2314562" y="2764800"/>
            <a:ext cx="89319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05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connect</a:t>
            </a: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连接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845483" y="2738054"/>
            <a:ext cx="89319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05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connect</a:t>
            </a: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连接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113086" y="3479440"/>
            <a:ext cx="648072" cy="518086"/>
          </a:xfrm>
          <a:prstGeom prst="rect">
            <a:avLst/>
          </a:prstGeom>
          <a:solidFill>
            <a:srgbClr val="B3D9FF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</a:t>
            </a:r>
            <a:r>
              <a:rPr kumimoji="1" lang="en-US" altLang="zh-CN" dirty="0" smtClean="0"/>
              <a:t>end</a:t>
            </a:r>
          </a:p>
          <a:p>
            <a:pPr algn="ctr"/>
            <a:r>
              <a:rPr kumimoji="1" lang="en-US" altLang="zh-CN" dirty="0" err="1" smtClean="0"/>
              <a:t>recv</a:t>
            </a:r>
            <a:endParaRPr kumimoji="1" lang="zh-CN" altLang="en-US" dirty="0"/>
          </a:p>
        </p:txBody>
      </p:sp>
      <p:cxnSp>
        <p:nvCxnSpPr>
          <p:cNvPr id="9221" name="直线连接符 9220"/>
          <p:cNvCxnSpPr/>
          <p:nvPr/>
        </p:nvCxnSpPr>
        <p:spPr>
          <a:xfrm>
            <a:off x="1619672" y="3171352"/>
            <a:ext cx="432048" cy="552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5271003" y="3520212"/>
            <a:ext cx="648072" cy="518086"/>
          </a:xfrm>
          <a:prstGeom prst="rect">
            <a:avLst/>
          </a:prstGeom>
          <a:solidFill>
            <a:srgbClr val="B3D9FF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</a:t>
            </a:r>
            <a:r>
              <a:rPr kumimoji="1" lang="en-US" altLang="zh-CN" dirty="0" smtClean="0"/>
              <a:t>end</a:t>
            </a:r>
          </a:p>
          <a:p>
            <a:pPr algn="ctr"/>
            <a:r>
              <a:rPr kumimoji="1" lang="en-US" altLang="zh-CN" dirty="0" err="1" smtClean="0"/>
              <a:t>recv</a:t>
            </a:r>
            <a:endParaRPr kumimoji="1" lang="zh-CN" altLang="en-US" dirty="0"/>
          </a:p>
        </p:txBody>
      </p:sp>
      <p:cxnSp>
        <p:nvCxnSpPr>
          <p:cNvPr id="43" name="直线连接符 42"/>
          <p:cNvCxnSpPr/>
          <p:nvPr/>
        </p:nvCxnSpPr>
        <p:spPr>
          <a:xfrm flipH="1">
            <a:off x="6011863" y="3171352"/>
            <a:ext cx="576361" cy="6079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430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5" grpId="0"/>
      <p:bldP spid="26" grpId="0"/>
      <p:bldP spid="9219" grpId="0"/>
      <p:bldP spid="36" grpId="0"/>
      <p:bldP spid="38" grpId="0" animBg="1"/>
      <p:bldP spid="42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5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4" y="923191"/>
            <a:ext cx="682696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示例代码</a:t>
            </a: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: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41374" y="1563639"/>
            <a:ext cx="6970986" cy="3456384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187624" y="1565058"/>
            <a:ext cx="7272808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err="1" smtClean="0"/>
              <a:t>tcp_server_socket</a:t>
            </a:r>
            <a:r>
              <a:rPr lang="en-US" altLang="zh-CN" sz="1050" dirty="0" smtClean="0"/>
              <a:t> </a:t>
            </a:r>
            <a:r>
              <a:rPr lang="en-US" altLang="zh-CN" sz="1050" dirty="0"/>
              <a:t>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 smtClean="0"/>
              <a:t>)</a:t>
            </a:r>
            <a:r>
              <a:rPr lang="en-US" altLang="zh-CN" sz="1050" i="1" dirty="0">
                <a:solidFill>
                  <a:srgbClr val="808080"/>
                </a:solidFill>
              </a:rPr>
              <a:t> 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 err="1">
                <a:solidFill>
                  <a:srgbClr val="808080"/>
                </a:solidFill>
              </a:rPr>
              <a:t>tcp</a:t>
            </a:r>
            <a:r>
              <a:rPr lang="zh-CN" altLang="en-US" sz="1050" i="1" dirty="0">
                <a:solidFill>
                  <a:srgbClr val="808080"/>
                </a:solidFill>
              </a:rPr>
              <a:t>服务端套接字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设置端口号复用，让程序退出端口号立即释放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tcp_server_socket.setsockopt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socket.SOL_SOCKET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socket.SO_REUSEADDR</a:t>
            </a:r>
            <a:r>
              <a:rPr lang="en-US" altLang="zh-CN" sz="1050" dirty="0"/>
              <a:t>, </a:t>
            </a:r>
            <a:r>
              <a:rPr lang="en-US" altLang="zh-CN" sz="1050" b="1" dirty="0">
                <a:solidFill>
                  <a:srgbClr val="000080"/>
                </a:solidFill>
              </a:rPr>
              <a:t>True</a:t>
            </a:r>
            <a:r>
              <a:rPr lang="en-US" altLang="zh-CN" sz="1050" dirty="0" smtClean="0"/>
              <a:t>)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tcp_server_socket.bind</a:t>
            </a:r>
            <a:r>
              <a:rPr lang="en-US" altLang="zh-CN" sz="1050" dirty="0" smtClean="0"/>
              <a:t>((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“”</a:t>
            </a:r>
            <a:r>
              <a:rPr lang="en-US" altLang="zh-CN" sz="1050" dirty="0" smtClean="0"/>
              <a:t>, </a:t>
            </a:r>
            <a:r>
              <a:rPr lang="en-US" altLang="zh-CN" sz="1050" dirty="0">
                <a:solidFill>
                  <a:srgbClr val="0000FF"/>
                </a:solidFill>
              </a:rPr>
              <a:t>9090</a:t>
            </a:r>
            <a:r>
              <a:rPr lang="en-US" altLang="zh-CN" sz="1050" dirty="0" smtClean="0"/>
              <a:t>))</a:t>
            </a:r>
            <a:r>
              <a:rPr lang="en-US" altLang="zh-CN" sz="1050" i="1" dirty="0">
                <a:solidFill>
                  <a:srgbClr val="808080"/>
                </a:solidFill>
              </a:rPr>
              <a:t> 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 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绑定端口号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设置监听</a:t>
            </a:r>
            <a:r>
              <a:rPr lang="en-US" altLang="zh-CN" sz="1050" i="1" dirty="0">
                <a:solidFill>
                  <a:srgbClr val="808080"/>
                </a:solidFill>
              </a:rPr>
              <a:t>, listen</a:t>
            </a:r>
            <a:r>
              <a:rPr lang="zh-CN" altLang="en-US" sz="1050" i="1" dirty="0">
                <a:solidFill>
                  <a:srgbClr val="808080"/>
                </a:solidFill>
              </a:rPr>
              <a:t>后的套接字是被动套接字，只负责接收客户端的连接请求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tcp_server_socket.listen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128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循环等待接收客户端的连接请求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b="1" dirty="0">
                <a:solidFill>
                  <a:srgbClr val="000080"/>
                </a:solidFill>
              </a:rPr>
              <a:t>while True</a:t>
            </a:r>
            <a:r>
              <a:rPr lang="en-US" altLang="zh-CN" sz="1050" dirty="0" smtClean="0"/>
              <a:t>: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zh-CN" altLang="en-US" sz="1050" i="1" dirty="0">
                <a:solidFill>
                  <a:srgbClr val="808080"/>
                </a:solidFill>
              </a:rPr>
              <a:t>    </a:t>
            </a:r>
            <a:r>
              <a:rPr lang="en-US" altLang="zh-CN" sz="1050" dirty="0" err="1"/>
              <a:t>service_client_socket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ip_port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tcp_server_socket.accept</a:t>
            </a:r>
            <a:r>
              <a:rPr lang="en-US" altLang="zh-CN" sz="1050" dirty="0" smtClean="0"/>
              <a:t>()</a:t>
            </a:r>
            <a:r>
              <a:rPr lang="en-US" altLang="zh-CN" sz="1050" i="1" dirty="0">
                <a:solidFill>
                  <a:srgbClr val="808080"/>
                </a:solidFill>
              </a:rPr>
              <a:t> # </a:t>
            </a:r>
            <a:r>
              <a:rPr lang="zh-CN" altLang="en-US" sz="1050" i="1" dirty="0">
                <a:solidFill>
                  <a:srgbClr val="808080"/>
                </a:solidFill>
              </a:rPr>
              <a:t>等待接收客户端的连接请求</a:t>
            </a:r>
            <a:r>
              <a:rPr lang="en-US" altLang="zh-CN" sz="1050" dirty="0"/>
              <a:t/>
            </a:r>
            <a:br>
              <a:rPr lang="en-US" altLang="zh-CN" sz="1050" dirty="0"/>
            </a:br>
            <a:r>
              <a:rPr lang="en-US" altLang="zh-CN" sz="1050" dirty="0"/>
              <a:t>    </a:t>
            </a:r>
            <a:r>
              <a:rPr lang="en-US" altLang="zh-CN" sz="1050" dirty="0">
                <a:solidFill>
                  <a:srgbClr val="000080"/>
                </a:solidFill>
              </a:rPr>
              <a:t>print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"</a:t>
            </a:r>
            <a:r>
              <a:rPr lang="zh-CN" altLang="en-US" sz="1050" b="1" dirty="0">
                <a:solidFill>
                  <a:srgbClr val="008080"/>
                </a:solidFill>
              </a:rPr>
              <a:t>客户端连接成功</a:t>
            </a:r>
            <a:r>
              <a:rPr lang="en-US" altLang="zh-CN" sz="1050" b="1" dirty="0">
                <a:solidFill>
                  <a:srgbClr val="008080"/>
                </a:solidFill>
              </a:rPr>
              <a:t>:"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ip_port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dirty="0"/>
              <a:t>   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当客户端和服务端建立连接成功以后，需要创建一个子线程，不同子线程负责接收不同客户端的消息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zh-CN" altLang="en-US" sz="1050" i="1" dirty="0">
                <a:solidFill>
                  <a:srgbClr val="808080"/>
                </a:solidFill>
              </a:rPr>
              <a:t>    </a:t>
            </a:r>
            <a:r>
              <a:rPr lang="en-US" altLang="zh-CN" sz="1050" dirty="0" err="1"/>
              <a:t>sub_thread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threading.Thread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660099"/>
                </a:solidFill>
              </a:rPr>
              <a:t>target</a:t>
            </a:r>
            <a:r>
              <a:rPr lang="en-US" altLang="zh-CN" sz="1050" dirty="0"/>
              <a:t>=</a:t>
            </a:r>
            <a:r>
              <a:rPr lang="en-US" altLang="zh-CN" sz="1050" dirty="0" err="1"/>
              <a:t>handle_client_request</a:t>
            </a:r>
            <a:r>
              <a:rPr lang="en-US" altLang="zh-CN" sz="1050" dirty="0"/>
              <a:t>, </a:t>
            </a:r>
            <a:r>
              <a:rPr lang="en-US" altLang="zh-CN" sz="1050" dirty="0" err="1">
                <a:solidFill>
                  <a:srgbClr val="660099"/>
                </a:solidFill>
              </a:rPr>
              <a:t>args</a:t>
            </a:r>
            <a:r>
              <a:rPr lang="en-US" altLang="zh-CN" sz="1050" dirty="0"/>
              <a:t>=(</a:t>
            </a:r>
            <a:r>
              <a:rPr lang="en-US" altLang="zh-CN" sz="1050" dirty="0" err="1"/>
              <a:t>service_client_socket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ip_port</a:t>
            </a:r>
            <a:r>
              <a:rPr lang="en-US" altLang="zh-CN" sz="1050" dirty="0" smtClean="0"/>
              <a:t>))</a:t>
            </a:r>
            <a:r>
              <a:rPr lang="zh-CN" altLang="en-US" sz="1050" i="1" dirty="0">
                <a:solidFill>
                  <a:srgbClr val="808080"/>
                </a:solidFill>
              </a:rPr>
              <a:t/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zh-CN" altLang="en-US" sz="1050" i="1" dirty="0">
                <a:solidFill>
                  <a:srgbClr val="808080"/>
                </a:solidFill>
              </a:rPr>
              <a:t>    </a:t>
            </a:r>
            <a:r>
              <a:rPr lang="en-US" altLang="zh-CN" sz="1050" dirty="0" err="1"/>
              <a:t>sub_thread.setDaemon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0080"/>
                </a:solidFill>
              </a:rPr>
              <a:t>True</a:t>
            </a:r>
            <a:r>
              <a:rPr lang="en-US" altLang="zh-CN" sz="1050" dirty="0" smtClean="0"/>
              <a:t>)</a:t>
            </a:r>
            <a:r>
              <a:rPr lang="en-US" altLang="zh-CN" sz="1050" dirty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设置守护主线程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zh-CN" altLang="en-US" sz="1050" i="1" dirty="0">
                <a:solidFill>
                  <a:srgbClr val="808080"/>
                </a:solidFill>
              </a:rPr>
              <a:t>    </a:t>
            </a:r>
            <a:r>
              <a:rPr lang="en-US" altLang="zh-CN" sz="1050" dirty="0" err="1"/>
              <a:t>sub_thread.start</a:t>
            </a:r>
            <a:r>
              <a:rPr lang="en-US" altLang="zh-CN" sz="1050" dirty="0" smtClean="0"/>
              <a:t>()</a:t>
            </a:r>
            <a:r>
              <a:rPr lang="en-US" altLang="zh-CN" sz="1050" dirty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启动子线程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8838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 animBg="1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8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知识要点</a:t>
            </a:r>
            <a:endParaRPr lang="zh-CN" altLang="en-US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15"/>
          <p:cNvSpPr txBox="1">
            <a:spLocks noChangeArrowheads="1"/>
          </p:cNvSpPr>
          <p:nvPr/>
        </p:nvSpPr>
        <p:spPr bwMode="auto">
          <a:xfrm>
            <a:off x="841374" y="1416786"/>
            <a:ext cx="7763073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编写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一个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服务端程序，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循环等待接受客户端的连接请求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   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while 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True:</a:t>
            </a:r>
            <a:b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</a:b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   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service_client_socket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, </a:t>
            </a:r>
            <a:r>
              <a:rPr lang="en-US" altLang="zh-CN" sz="1050" b="1" dirty="0" err="1">
                <a:solidFill>
                  <a:srgbClr val="FF0000"/>
                </a:solidFill>
                <a:latin typeface="微软雅黑" charset="-122"/>
                <a:ea typeface="微软雅黑" charset="-122"/>
              </a:rPr>
              <a:t>ip_port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= </a:t>
            </a:r>
            <a:r>
              <a:rPr lang="en-US" altLang="zh-CN" sz="1050" b="1" dirty="0" err="1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tcp_server_socket.accept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()</a:t>
            </a: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2.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当客户端和服务端建立连接成功，创建子线程，使用子线程专门处理客户端的请求，防止主线程阻塞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   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while 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True:</a:t>
            </a:r>
            <a:b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</a:b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   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service_client_socket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,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ip_port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=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tcp_server_socket.accept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() 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/>
            </a:r>
            <a:b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</a:b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 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sub_thread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=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threading.Thread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(target=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handle_client_request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,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args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=(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service_client_socket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,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ip_port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))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/>
            </a:r>
            <a:b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</a:b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 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sub_thread.start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()</a:t>
            </a:r>
            <a:endParaRPr lang="zh-CN" altLang="en-US" sz="1050" b="1" dirty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4198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442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1. python3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编码转换 </a:t>
            </a:r>
            <a:endParaRPr lang="en-US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数据的编码转化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: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852339" y="2779073"/>
            <a:ext cx="72327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提示：</a:t>
            </a:r>
            <a:endParaRPr lang="zh-CN" altLang="zh-CN" sz="1400" b="1" dirty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1245230" y="3219249"/>
            <a:ext cx="6913264" cy="819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en-US" altLang="zh-CN" sz="1050" dirty="0" err="1" smtClean="0">
                <a:latin typeface="微软雅黑" charset="-122"/>
                <a:ea typeface="微软雅黑" charset="-122"/>
              </a:rPr>
              <a:t>encoed</a:t>
            </a:r>
            <a:r>
              <a:rPr lang="en-US" altLang="zh-CN" sz="1050" dirty="0" smtClean="0">
                <a:latin typeface="微软雅黑" charset="-122"/>
                <a:ea typeface="微软雅黑" charset="-122"/>
              </a:rPr>
              <a:t>()</a:t>
            </a:r>
            <a:r>
              <a:rPr lang="zh-CN" altLang="en-US" sz="1050" dirty="0" smtClean="0">
                <a:latin typeface="微软雅黑" charset="-122"/>
                <a:ea typeface="微软雅黑" charset="-122"/>
              </a:rPr>
              <a:t>和</a:t>
            </a:r>
            <a:r>
              <a:rPr lang="en-US" altLang="zh-CN" sz="1050" dirty="0" smtClean="0">
                <a:latin typeface="微软雅黑" charset="-122"/>
                <a:ea typeface="微软雅黑" charset="-122"/>
              </a:rPr>
              <a:t>decode()</a:t>
            </a:r>
            <a:r>
              <a:rPr lang="zh-CN" altLang="en-US" sz="1050" dirty="0" smtClean="0">
                <a:latin typeface="微软雅黑" charset="-122"/>
                <a:ea typeface="微软雅黑" charset="-122"/>
              </a:rPr>
              <a:t>函数可以接受参数</a:t>
            </a:r>
            <a:r>
              <a:rPr lang="en-US" altLang="zh-CN" sz="1050" dirty="0" smtClean="0">
                <a:latin typeface="微软雅黑" charset="-122"/>
                <a:ea typeface="微软雅黑" charset="-122"/>
              </a:rPr>
              <a:t>,encoding</a:t>
            </a:r>
            <a:r>
              <a:rPr lang="zh-CN" altLang="en-US" sz="1050" dirty="0" smtClean="0">
                <a:latin typeface="微软雅黑" charset="-122"/>
                <a:ea typeface="微软雅黑" charset="-122"/>
              </a:rPr>
              <a:t>是指在编解码过程中使用的编码方案。</a:t>
            </a:r>
            <a:endParaRPr lang="en-US" altLang="zh-CN" sz="1050" dirty="0" smtClean="0">
              <a:latin typeface="微软雅黑" charset="-122"/>
              <a:ea typeface="微软雅黑" charset="-122"/>
            </a:endParaRPr>
          </a:p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bytes.decode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(encoding=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“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utf-8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”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)</a:t>
            </a:r>
          </a:p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str.encode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(encoding=”utf-8”)</a:t>
            </a:r>
            <a:endParaRPr lang="en-US" altLang="zh-CN" sz="1050" b="1" dirty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38150"/>
              </p:ext>
            </p:extLst>
          </p:nvPr>
        </p:nvGraphicFramePr>
        <p:xfrm>
          <a:off x="1187748" y="1595480"/>
          <a:ext cx="3168352" cy="1028019"/>
        </p:xfrm>
        <a:graphic>
          <a:graphicData uri="http://schemas.openxmlformats.org/drawingml/2006/table">
            <a:tbl>
              <a:tblPr/>
              <a:tblGrid>
                <a:gridCol w="12526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1574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400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函数</a:t>
                      </a: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名</a:t>
                      </a: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说明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>
                          <a:solidFill>
                            <a:srgbClr val="262626"/>
                          </a:solidFill>
                          <a:latin typeface="微软雅黑" charset="-122"/>
                          <a:ea typeface="微软雅黑" charset="-122"/>
                        </a:rPr>
                        <a:t>encode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编码 将字符串转化为字节码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decode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charset="-122"/>
                        <a:ea typeface="微软雅黑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charset="0"/>
                        <a:defRPr sz="2800"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charset="0"/>
                        <a:defRPr sz="16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charset="0"/>
                        <a:defRPr sz="1200" b="1">
                          <a:solidFill>
                            <a:schemeClr val="tx1"/>
                          </a:solidFill>
                          <a:latin typeface="黑体" charset="-122"/>
                          <a:ea typeface="黑体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charset="0"/>
                        <a:defRPr>
                          <a:solidFill>
                            <a:schemeClr val="tx1"/>
                          </a:solidFill>
                          <a:latin typeface="Calibri" charset="0"/>
                          <a:ea typeface="黑体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charset="-122"/>
                          <a:ea typeface="微软雅黑" charset="-122"/>
                        </a:rPr>
                        <a:t>解码 将字节码转化为字符串</a:t>
                      </a: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1690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1. python3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编码转换 </a:t>
            </a:r>
            <a:endParaRPr lang="en-US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知识要点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: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187624" y="1721345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网络传输是以二进制数据进行传输的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87624" y="2200001"/>
            <a:ext cx="2810385" cy="90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数据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转化用到了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encode</a:t>
            </a:r>
            <a:r>
              <a:rPr lang="zh-CN" altLang="en-US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en-US" altLang="zh-CN" sz="105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decode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函数</a:t>
            </a:r>
            <a:endParaRPr lang="en-US" altLang="zh-CN" sz="1050" dirty="0" smtClean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bytes.decode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(encoding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=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“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utf-8</a:t>
            </a:r>
            <a:r>
              <a:rPr lang="zh-CN" altLang="en-US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”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)</a:t>
            </a:r>
          </a:p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 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str.encode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(encoding</a:t>
            </a:r>
            <a:r>
              <a:rPr lang="en-US" altLang="zh-CN" sz="1050" b="1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=”utf-8”)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9671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/>
      <p:bldP spid="9" grpId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python3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编码转换 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客户端程序开发流程</a:t>
            </a:r>
            <a:endParaRPr lang="en-US" altLang="zh-CN" sz="1400" dirty="0" smtClean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客户端程序开发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 smtClean="0"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latin typeface="微软雅黑" charset="-122"/>
                <a:ea typeface="微软雅黑" charset="-122"/>
              </a:rPr>
              <a:t>服务端</a:t>
            </a:r>
            <a:r>
              <a:rPr lang="zh-CN" altLang="en-US" sz="1400" dirty="0" smtClean="0">
                <a:latin typeface="微软雅黑" charset="-122"/>
                <a:ea typeface="微软雅黑" charset="-122"/>
              </a:rPr>
              <a:t>程序开发流程</a:t>
            </a:r>
            <a:endParaRPr lang="en-US" altLang="zh-CN" sz="1400" dirty="0" smtClean="0"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介绍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charset="-122"/>
                <a:ea typeface="微软雅黑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charset="-122"/>
                <a:ea typeface="微软雅黑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728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2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客户端程序开发流程</a:t>
            </a:r>
            <a:endParaRPr lang="en-US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网络应用程序开发分为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:</a:t>
            </a:r>
            <a:endParaRPr lang="zh-CN" altLang="en-US" sz="1400" b="1" dirty="0">
              <a:solidFill>
                <a:srgbClr val="40404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187624" y="1721345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171450" indent="-17145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客户端程序开发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187624" y="218672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171450" indent="-17145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服务端程序开发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852339" y="2779073"/>
            <a:ext cx="72327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提示：</a:t>
            </a:r>
            <a:endParaRPr lang="zh-CN" altLang="zh-CN" sz="1400" b="1" dirty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1187624" y="3287739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客户端程序是指运行在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用户设备上的程序</a:t>
            </a:r>
            <a:endParaRPr lang="en-US" altLang="zh-CN" sz="1050" b="1" dirty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4" name="TextBox 15"/>
          <p:cNvSpPr txBox="1">
            <a:spLocks noChangeArrowheads="1"/>
          </p:cNvSpPr>
          <p:nvPr/>
        </p:nvSpPr>
        <p:spPr bwMode="auto">
          <a:xfrm>
            <a:off x="1187624" y="3709530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服务端程序是指运行在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服务器设备上的程序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，专门为客户端提供数据服务。</a:t>
            </a:r>
            <a:endParaRPr lang="en-US" altLang="zh-CN" sz="105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8278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200000"/>
              </a:lnSpc>
              <a:buClr>
                <a:srgbClr val="262626"/>
              </a:buClr>
              <a:buFont typeface="Wingdings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2.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charset="-122"/>
                <a:ea typeface="微软雅黑" charset="-122"/>
              </a:rPr>
              <a:t>客户端程序开发流程</a:t>
            </a:r>
            <a:endParaRPr lang="en-US" altLang="zh-CN" sz="2400" b="1" dirty="0">
              <a:solidFill>
                <a:srgbClr val="595959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466672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2</a:t>
            </a:r>
            <a:r>
              <a:rPr lang="en-US" altLang="zh-CN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.1</a:t>
            </a:r>
            <a:r>
              <a:rPr lang="zh-CN" altLang="en-US" b="1" dirty="0" smtClean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 </a:t>
            </a:r>
            <a:r>
              <a:rPr lang="en-US" altLang="zh-CN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TCP</a:t>
            </a:r>
            <a:r>
              <a:rPr lang="zh-CN" altLang="en-US" b="1" dirty="0">
                <a:solidFill>
                  <a:srgbClr val="404040"/>
                </a:solidFill>
                <a:latin typeface="微软雅黑" charset="-122"/>
                <a:ea typeface="微软雅黑" charset="-122"/>
              </a:rPr>
              <a:t>客户端程序开发流程介绍</a:t>
            </a:r>
          </a:p>
        </p:txBody>
      </p:sp>
      <p:sp>
        <p:nvSpPr>
          <p:cNvPr id="7" name="TextBox 15"/>
          <p:cNvSpPr txBox="1">
            <a:spLocks noChangeArrowheads="1"/>
          </p:cNvSpPr>
          <p:nvPr/>
        </p:nvSpPr>
        <p:spPr bwMode="auto">
          <a:xfrm>
            <a:off x="4644008" y="1981032"/>
            <a:ext cx="2232248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创建客户端套接字对象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买电话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)</a:t>
            </a:r>
          </a:p>
        </p:txBody>
      </p:sp>
      <p:sp>
        <p:nvSpPr>
          <p:cNvPr id="8" name="TextBox 15"/>
          <p:cNvSpPr txBox="1">
            <a:spLocks noChangeArrowheads="1"/>
          </p:cNvSpPr>
          <p:nvPr/>
        </p:nvSpPr>
        <p:spPr bwMode="auto">
          <a:xfrm>
            <a:off x="4644008" y="2345587"/>
            <a:ext cx="2304256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2.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和服务端套接字建立连接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打电话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)</a:t>
            </a: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4644008" y="2693228"/>
            <a:ext cx="1872208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发送数据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说话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)</a:t>
            </a: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4644008" y="3027935"/>
            <a:ext cx="1872208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4.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接收数据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接听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)</a:t>
            </a: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4644008" y="3362642"/>
            <a:ext cx="1872208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288" indent="-268288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5.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关闭客户端套接字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挂电话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)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1770136"/>
            <a:ext cx="2376264" cy="3185012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5408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  <p:bldP spid="8" grpId="0"/>
      <p:bldP spid="9" grpId="0"/>
      <p:bldP spid="11" grpId="0"/>
      <p:bldP spid="1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889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3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38183</TotalTime>
  <Words>2385</Words>
  <Application>Microsoft Macintosh PowerPoint</Application>
  <PresentationFormat>全屏显示(16:9)</PresentationFormat>
  <Paragraphs>345</Paragraphs>
  <Slides>45</Slides>
  <Notes>0</Notes>
  <HiddenSlides>6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45</vt:i4>
      </vt:variant>
    </vt:vector>
  </HeadingPairs>
  <TitlesOfParts>
    <vt:vector size="56" baseType="lpstr">
      <vt:lpstr>Calibri</vt:lpstr>
      <vt:lpstr>Segoe UI</vt:lpstr>
      <vt:lpstr>Wingdings</vt:lpstr>
      <vt:lpstr>黑体</vt:lpstr>
      <vt:lpstr>宋体</vt:lpstr>
      <vt:lpstr>微软雅黑</vt:lpstr>
      <vt:lpstr>Arial</vt:lpstr>
      <vt:lpstr>1_自定义设计方案</vt:lpstr>
      <vt:lpstr>自定义设计方案</vt:lpstr>
      <vt:lpstr>3_自定义设计方案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</dc:creator>
  <cp:lastModifiedBy>office2016mac02389</cp:lastModifiedBy>
  <cp:revision>1197</cp:revision>
  <dcterms:created xsi:type="dcterms:W3CDTF">2015-06-29T07:19:00Z</dcterms:created>
  <dcterms:modified xsi:type="dcterms:W3CDTF">2019-02-17T09:50:35Z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